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5.xml" ContentType="application/vnd.openxmlformats-officedocument.presentationml.slide+xml"/>
  <Override PartName="/ppt/presentation.xml" ContentType="application/vnd.openxmlformats-officedocument.presentationml.presentation.main+xml"/>
  <Override PartName="/ppt/slides/slide24.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6"/>
  </p:notesMasterIdLst>
  <p:handoutMasterIdLst>
    <p:handoutMasterId r:id="rId27"/>
  </p:handoutMasterIdLst>
  <p:sldIdLst>
    <p:sldId id="574" r:id="rId2"/>
    <p:sldId id="648" r:id="rId3"/>
    <p:sldId id="742" r:id="rId4"/>
    <p:sldId id="743" r:id="rId5"/>
    <p:sldId id="744" r:id="rId6"/>
    <p:sldId id="745" r:id="rId7"/>
    <p:sldId id="746" r:id="rId8"/>
    <p:sldId id="747" r:id="rId9"/>
    <p:sldId id="748" r:id="rId10"/>
    <p:sldId id="749" r:id="rId11"/>
    <p:sldId id="750" r:id="rId12"/>
    <p:sldId id="751" r:id="rId13"/>
    <p:sldId id="752" r:id="rId14"/>
    <p:sldId id="753" r:id="rId15"/>
    <p:sldId id="754" r:id="rId16"/>
    <p:sldId id="755" r:id="rId17"/>
    <p:sldId id="756" r:id="rId18"/>
    <p:sldId id="762" r:id="rId19"/>
    <p:sldId id="757" r:id="rId20"/>
    <p:sldId id="758" r:id="rId21"/>
    <p:sldId id="759" r:id="rId22"/>
    <p:sldId id="760" r:id="rId23"/>
    <p:sldId id="761" r:id="rId24"/>
    <p:sldId id="687" r:id="rId25"/>
  </p:sldIdLst>
  <p:sldSz cx="9144000" cy="6858000" type="screen4x3"/>
  <p:notesSz cx="6858000" cy="9144000"/>
  <p:defaultTextStyle>
    <a:defPPr>
      <a:defRPr lang="ja-JP"/>
    </a:defPPr>
    <a:lvl1pPr algn="l" rtl="0" eaLnBrk="0" fontAlgn="base" hangingPunct="0">
      <a:spcBef>
        <a:spcPct val="0"/>
      </a:spcBef>
      <a:spcAft>
        <a:spcPct val="0"/>
      </a:spcAft>
      <a:defRPr kumimoji="1" kern="1200">
        <a:solidFill>
          <a:schemeClr val="tx1"/>
        </a:solidFill>
        <a:latin typeface="Calibri" panose="020F0502020204030204" pitchFamily="34" charset="0"/>
        <a:ea typeface="ＭＳ Ｐゴシック" panose="020B0600070205080204" pitchFamily="50" charset="-128"/>
        <a:cs typeface="+mn-cs"/>
      </a:defRPr>
    </a:lvl1pPr>
    <a:lvl2pPr marL="457200" algn="l" rtl="0" eaLnBrk="0" fontAlgn="base" hangingPunct="0">
      <a:spcBef>
        <a:spcPct val="0"/>
      </a:spcBef>
      <a:spcAft>
        <a:spcPct val="0"/>
      </a:spcAft>
      <a:defRPr kumimoji="1" kern="1200">
        <a:solidFill>
          <a:schemeClr val="tx1"/>
        </a:solidFill>
        <a:latin typeface="Calibri" panose="020F0502020204030204" pitchFamily="34" charset="0"/>
        <a:ea typeface="ＭＳ Ｐゴシック" panose="020B0600070205080204" pitchFamily="50" charset="-128"/>
        <a:cs typeface="+mn-cs"/>
      </a:defRPr>
    </a:lvl2pPr>
    <a:lvl3pPr marL="914400" algn="l" rtl="0" eaLnBrk="0" fontAlgn="base" hangingPunct="0">
      <a:spcBef>
        <a:spcPct val="0"/>
      </a:spcBef>
      <a:spcAft>
        <a:spcPct val="0"/>
      </a:spcAft>
      <a:defRPr kumimoji="1" kern="1200">
        <a:solidFill>
          <a:schemeClr val="tx1"/>
        </a:solidFill>
        <a:latin typeface="Calibri" panose="020F0502020204030204" pitchFamily="34" charset="0"/>
        <a:ea typeface="ＭＳ Ｐゴシック" panose="020B0600070205080204" pitchFamily="50" charset="-128"/>
        <a:cs typeface="+mn-cs"/>
      </a:defRPr>
    </a:lvl3pPr>
    <a:lvl4pPr marL="1371600" algn="l" rtl="0" eaLnBrk="0" fontAlgn="base" hangingPunct="0">
      <a:spcBef>
        <a:spcPct val="0"/>
      </a:spcBef>
      <a:spcAft>
        <a:spcPct val="0"/>
      </a:spcAft>
      <a:defRPr kumimoji="1" kern="1200">
        <a:solidFill>
          <a:schemeClr val="tx1"/>
        </a:solidFill>
        <a:latin typeface="Calibri" panose="020F0502020204030204" pitchFamily="34" charset="0"/>
        <a:ea typeface="ＭＳ Ｐゴシック" panose="020B0600070205080204" pitchFamily="50" charset="-128"/>
        <a:cs typeface="+mn-cs"/>
      </a:defRPr>
    </a:lvl4pPr>
    <a:lvl5pPr marL="1828800" algn="l" rtl="0" eaLnBrk="0" fontAlgn="base" hangingPunct="0">
      <a:spcBef>
        <a:spcPct val="0"/>
      </a:spcBef>
      <a:spcAft>
        <a:spcPct val="0"/>
      </a:spcAft>
      <a:defRPr kumimoji="1" kern="1200">
        <a:solidFill>
          <a:schemeClr val="tx1"/>
        </a:solidFill>
        <a:latin typeface="Calibri" panose="020F0502020204030204" pitchFamily="34" charset="0"/>
        <a:ea typeface="ＭＳ Ｐゴシック" panose="020B0600070205080204" pitchFamily="50" charset="-128"/>
        <a:cs typeface="+mn-cs"/>
      </a:defRPr>
    </a:lvl5pPr>
    <a:lvl6pPr marL="2286000" algn="l" defTabSz="914400" rtl="0" eaLnBrk="1" latinLnBrk="0" hangingPunct="1">
      <a:defRPr kumimoji="1" kern="1200">
        <a:solidFill>
          <a:schemeClr val="tx1"/>
        </a:solidFill>
        <a:latin typeface="Calibri" panose="020F0502020204030204" pitchFamily="34" charset="0"/>
        <a:ea typeface="ＭＳ Ｐゴシック" panose="020B0600070205080204" pitchFamily="50" charset="-128"/>
        <a:cs typeface="+mn-cs"/>
      </a:defRPr>
    </a:lvl6pPr>
    <a:lvl7pPr marL="2743200" algn="l" defTabSz="914400" rtl="0" eaLnBrk="1" latinLnBrk="0" hangingPunct="1">
      <a:defRPr kumimoji="1" kern="1200">
        <a:solidFill>
          <a:schemeClr val="tx1"/>
        </a:solidFill>
        <a:latin typeface="Calibri" panose="020F0502020204030204" pitchFamily="34" charset="0"/>
        <a:ea typeface="ＭＳ Ｐゴシック" panose="020B0600070205080204" pitchFamily="50" charset="-128"/>
        <a:cs typeface="+mn-cs"/>
      </a:defRPr>
    </a:lvl7pPr>
    <a:lvl8pPr marL="3200400" algn="l" defTabSz="914400" rtl="0" eaLnBrk="1" latinLnBrk="0" hangingPunct="1">
      <a:defRPr kumimoji="1" kern="1200">
        <a:solidFill>
          <a:schemeClr val="tx1"/>
        </a:solidFill>
        <a:latin typeface="Calibri" panose="020F0502020204030204" pitchFamily="34" charset="0"/>
        <a:ea typeface="ＭＳ Ｐゴシック" panose="020B0600070205080204" pitchFamily="50" charset="-128"/>
        <a:cs typeface="+mn-cs"/>
      </a:defRPr>
    </a:lvl8pPr>
    <a:lvl9pPr marL="3657600" algn="l" defTabSz="914400" rtl="0" eaLnBrk="1" latinLnBrk="0" hangingPunct="1">
      <a:defRPr kumimoji="1" kern="1200">
        <a:solidFill>
          <a:schemeClr val="tx1"/>
        </a:solidFill>
        <a:latin typeface="Calibri" panose="020F0502020204030204" pitchFamily="34" charset="0"/>
        <a:ea typeface="ＭＳ Ｐゴシック" panose="020B0600070205080204" pitchFamily="50"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3300"/>
    <a:srgbClr val="FF0000"/>
    <a:srgbClr val="00FF99"/>
    <a:srgbClr val="00FF00"/>
    <a:srgbClr val="FF99FF"/>
    <a:srgbClr val="FF6600"/>
    <a:srgbClr val="006666"/>
    <a:srgbClr val="7F2135"/>
    <a:srgbClr val="28CF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95" autoAdjust="0"/>
    <p:restoredTop sz="89686" autoAdjust="0"/>
  </p:normalViewPr>
  <p:slideViewPr>
    <p:cSldViewPr>
      <p:cViewPr varScale="1">
        <p:scale>
          <a:sx n="64" d="100"/>
          <a:sy n="64" d="100"/>
        </p:scale>
        <p:origin x="1446" y="60"/>
      </p:cViewPr>
      <p:guideLst>
        <p:guide orient="horz" pos="2160"/>
        <p:guide pos="2880"/>
      </p:guideLst>
    </p:cSldViewPr>
  </p:slideViewPr>
  <p:outlineViewPr>
    <p:cViewPr>
      <p:scale>
        <a:sx n="33" d="100"/>
        <a:sy n="33" d="100"/>
      </p:scale>
      <p:origin x="0" y="0"/>
    </p:cViewPr>
  </p:outlineViewPr>
  <p:notesTextViewPr>
    <p:cViewPr>
      <p:scale>
        <a:sx n="66" d="100"/>
        <a:sy n="66" d="100"/>
      </p:scale>
      <p:origin x="0" y="0"/>
    </p:cViewPr>
  </p:notesTextViewPr>
  <p:sorterViewPr>
    <p:cViewPr>
      <p:scale>
        <a:sx n="100" d="100"/>
        <a:sy n="100" d="100"/>
      </p:scale>
      <p:origin x="0" y="0"/>
    </p:cViewPr>
  </p:sorterViewPr>
  <p:notesViewPr>
    <p:cSldViewPr>
      <p:cViewPr varScale="1">
        <p:scale>
          <a:sx n="66" d="100"/>
          <a:sy n="66" d="100"/>
        </p:scale>
        <p:origin x="3134"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ustomXml" Target="../customXml/item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ustomXml" Target="../customXml/item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1EDFE31-DE03-4529-902B-C1E254149AD7}" type="datetimeFigureOut">
              <a:rPr lang="en-US" smtClean="0"/>
              <a:t>12/7/2020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AEE573E-2F29-4A49-B8CA-3148D9F3A5DA}" type="slidenum">
              <a:rPr lang="en-US" smtClean="0"/>
              <a:t>‹#›</a:t>
            </a:fld>
            <a:endParaRPr lang="en-US"/>
          </a:p>
        </p:txBody>
      </p:sp>
    </p:spTree>
    <p:extLst>
      <p:ext uri="{BB962C8B-B14F-4D97-AF65-F5344CB8AC3E}">
        <p14:creationId xmlns:p14="http://schemas.microsoft.com/office/powerpoint/2010/main" val="219813110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jpeg>
</file>

<file path=ppt/media/image14.png>
</file>

<file path=ppt/media/image2.jpeg>
</file>

<file path=ppt/media/image3.gif>
</file>

<file path=ppt/media/image4.jpeg>
</file>

<file path=ppt/media/image5.jpeg>
</file>

<file path=ppt/media/image6.jpeg>
</file>

<file path=ppt/media/image7.jpe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ＭＳ Ｐゴシック"/>
                <a:cs typeface="ＭＳ Ｐゴシック"/>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ＭＳ Ｐゴシック"/>
                <a:cs typeface="ＭＳ Ｐゴシック"/>
              </a:defRPr>
            </a:lvl1pPr>
          </a:lstStyle>
          <a:p>
            <a:pPr>
              <a:defRPr/>
            </a:pPr>
            <a:fld id="{61860475-E53A-46C1-9687-CA7132DF4E41}" type="datetimeFigureOut">
              <a:rPr lang="en-US"/>
              <a:pPr>
                <a:defRPr/>
              </a:pPr>
              <a:t>12/7/2020</a:t>
            </a:fld>
            <a:endParaRPr lang="en-US"/>
          </a:p>
        </p:txBody>
      </p:sp>
      <p:sp>
        <p:nvSpPr>
          <p:cNvPr id="4" name="Slide Image Placeholder 3"/>
          <p:cNvSpPr>
            <a:spLocks noGrp="1" noRot="1" noChangeAspect="1"/>
          </p:cNvSpPr>
          <p:nvPr>
            <p:ph type="sldImg" idx="2"/>
          </p:nvPr>
        </p:nvSpPr>
        <p:spPr>
          <a:xfrm>
            <a:off x="1340768" y="1115616"/>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ＭＳ Ｐゴシック"/>
                <a:cs typeface="ＭＳ Ｐゴシック"/>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ＭＳ Ｐゴシック"/>
                <a:cs typeface="ＭＳ Ｐゴシック"/>
              </a:defRPr>
            </a:lvl1pPr>
          </a:lstStyle>
          <a:p>
            <a:pPr>
              <a:defRPr/>
            </a:pPr>
            <a:fld id="{C1598E81-8B3B-4484-A9F9-ED00D8B3CC2C}" type="slidenum">
              <a:rPr lang="en-US"/>
              <a:pPr>
                <a:defRPr/>
              </a:pPr>
              <a:t>‹#›</a:t>
            </a:fld>
            <a:endParaRPr lang="en-US"/>
          </a:p>
        </p:txBody>
      </p:sp>
    </p:spTree>
    <p:extLst>
      <p:ext uri="{BB962C8B-B14F-4D97-AF65-F5344CB8AC3E}">
        <p14:creationId xmlns:p14="http://schemas.microsoft.com/office/powerpoint/2010/main" val="205411465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ＭＳ Ｐゴシック"/>
      </a:defRPr>
    </a:lvl1pPr>
    <a:lvl2pPr marL="457200" algn="l" rtl="0" eaLnBrk="0" fontAlgn="base" hangingPunct="0">
      <a:spcBef>
        <a:spcPct val="30000"/>
      </a:spcBef>
      <a:spcAft>
        <a:spcPct val="0"/>
      </a:spcAft>
      <a:defRPr sz="1200" kern="1200">
        <a:solidFill>
          <a:schemeClr val="tx1"/>
        </a:solidFill>
        <a:latin typeface="+mn-lt"/>
        <a:ea typeface="+mn-ea"/>
        <a:cs typeface="ＭＳ Ｐゴシック"/>
      </a:defRPr>
    </a:lvl2pPr>
    <a:lvl3pPr marL="914400" algn="l" rtl="0" eaLnBrk="0" fontAlgn="base" hangingPunct="0">
      <a:spcBef>
        <a:spcPct val="30000"/>
      </a:spcBef>
      <a:spcAft>
        <a:spcPct val="0"/>
      </a:spcAft>
      <a:defRPr sz="1200" kern="1200">
        <a:solidFill>
          <a:schemeClr val="tx1"/>
        </a:solidFill>
        <a:latin typeface="+mn-lt"/>
        <a:ea typeface="+mn-ea"/>
        <a:cs typeface="ＭＳ Ｐゴシック"/>
      </a:defRPr>
    </a:lvl3pPr>
    <a:lvl4pPr marL="1371600" algn="l" rtl="0" eaLnBrk="0" fontAlgn="base" hangingPunct="0">
      <a:spcBef>
        <a:spcPct val="30000"/>
      </a:spcBef>
      <a:spcAft>
        <a:spcPct val="0"/>
      </a:spcAft>
      <a:defRPr sz="1200" kern="1200">
        <a:solidFill>
          <a:schemeClr val="tx1"/>
        </a:solidFill>
        <a:latin typeface="+mn-lt"/>
        <a:ea typeface="+mn-ea"/>
        <a:cs typeface="ＭＳ Ｐゴシック"/>
      </a:defRPr>
    </a:lvl4pPr>
    <a:lvl5pPr marL="1828800" algn="l" rtl="0" eaLnBrk="0" fontAlgn="base" hangingPunct="0">
      <a:spcBef>
        <a:spcPct val="30000"/>
      </a:spcBef>
      <a:spcAft>
        <a:spcPct val="0"/>
      </a:spcAft>
      <a:defRPr sz="1200" kern="1200">
        <a:solidFill>
          <a:schemeClr val="tx1"/>
        </a:solidFill>
        <a:latin typeface="+mn-lt"/>
        <a:ea typeface="+mn-ea"/>
        <a:cs typeface="ＭＳ Ｐゴシック"/>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41438" y="1116013"/>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C1598E81-8B3B-4484-A9F9-ED00D8B3CC2C}" type="slidenum">
              <a:rPr lang="en-US" smtClean="0"/>
              <a:pPr>
                <a:defRPr/>
              </a:pPr>
              <a:t>1</a:t>
            </a:fld>
            <a:endParaRPr lang="en-US"/>
          </a:p>
        </p:txBody>
      </p:sp>
    </p:spTree>
    <p:extLst>
      <p:ext uri="{BB962C8B-B14F-4D97-AF65-F5344CB8AC3E}">
        <p14:creationId xmlns:p14="http://schemas.microsoft.com/office/powerpoint/2010/main" val="11752399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6447489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3731836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30955232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25663281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6707437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1781445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18032055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127525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31848986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330325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36121455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17800467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15674740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9693266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30242976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33168580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5687511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18644762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3037693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39510727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1371971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a:xfrm>
            <a:off x="1341438" y="1116013"/>
            <a:ext cx="4114800" cy="3086100"/>
          </a:xfrm>
          <a:ln/>
        </p:spPr>
      </p:sp>
      <p:sp>
        <p:nvSpPr>
          <p:cNvPr id="133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dirty="0"/>
          </a:p>
        </p:txBody>
      </p:sp>
    </p:spTree>
    <p:extLst>
      <p:ext uri="{BB962C8B-B14F-4D97-AF65-F5344CB8AC3E}">
        <p14:creationId xmlns:p14="http://schemas.microsoft.com/office/powerpoint/2010/main" val="4223317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lang="ja-JP" altLang="en-US"/>
              <a:t>マスタ タイトルの書式設定</a:t>
            </a:r>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 サブタイトルの書式設定</a:t>
            </a:r>
          </a:p>
        </p:txBody>
      </p:sp>
      <p:sp>
        <p:nvSpPr>
          <p:cNvPr id="4" name="日付プレースホルダ 3"/>
          <p:cNvSpPr>
            <a:spLocks noGrp="1"/>
          </p:cNvSpPr>
          <p:nvPr>
            <p:ph type="dt" sz="half" idx="10"/>
          </p:nvPr>
        </p:nvSpPr>
        <p:spPr/>
        <p:txBody>
          <a:bodyPr/>
          <a:lstStyle>
            <a:lvl1pPr>
              <a:defRPr/>
            </a:lvl1pPr>
          </a:lstStyle>
          <a:p>
            <a:pPr>
              <a:defRPr/>
            </a:pPr>
            <a:fld id="{A5E57C10-3030-46B2-ADD8-C0F10BA1D90D}" type="datetime1">
              <a:rPr lang="ja-JP" altLang="en-US" smtClean="0"/>
              <a:t>2020/12/7</a:t>
            </a:fld>
            <a:endParaRPr lang="ja-JP" altLang="en-US"/>
          </a:p>
        </p:txBody>
      </p:sp>
      <p:sp>
        <p:nvSpPr>
          <p:cNvPr id="5" name="フッター プレースホルダ 4"/>
          <p:cNvSpPr>
            <a:spLocks noGrp="1"/>
          </p:cNvSpPr>
          <p:nvPr>
            <p:ph type="ftr" sz="quarter" idx="11"/>
          </p:nvPr>
        </p:nvSpPr>
        <p:spPr/>
        <p:txBody>
          <a:bodyPr/>
          <a:lstStyle>
            <a:lvl1pPr>
              <a:defRPr/>
            </a:lvl1pPr>
          </a:lstStyle>
          <a:p>
            <a:pPr>
              <a:defRPr/>
            </a:pPr>
            <a:endParaRPr lang="ja-JP" altLang="en-US"/>
          </a:p>
        </p:txBody>
      </p:sp>
      <p:sp>
        <p:nvSpPr>
          <p:cNvPr id="6" name="スライド番号プレースホルダ 5"/>
          <p:cNvSpPr>
            <a:spLocks noGrp="1"/>
          </p:cNvSpPr>
          <p:nvPr>
            <p:ph type="sldNum" sz="quarter" idx="12"/>
          </p:nvPr>
        </p:nvSpPr>
        <p:spPr/>
        <p:txBody>
          <a:bodyPr/>
          <a:lstStyle>
            <a:lvl1pPr>
              <a:defRPr/>
            </a:lvl1pPr>
          </a:lstStyle>
          <a:p>
            <a:pPr>
              <a:defRPr/>
            </a:pPr>
            <a:fld id="{8C038A22-A013-4C8E-98F9-9E82A967CCB3}" type="slidenum">
              <a:rPr lang="ja-JP" altLang="en-US"/>
              <a:pPr>
                <a:defRPr/>
              </a:pPr>
              <a:t>‹#›</a:t>
            </a:fld>
            <a:endParaRPr lang="ja-JP" altLang="en-US"/>
          </a:p>
        </p:txBody>
      </p:sp>
    </p:spTree>
    <p:extLst>
      <p:ext uri="{BB962C8B-B14F-4D97-AF65-F5344CB8AC3E}">
        <p14:creationId xmlns:p14="http://schemas.microsoft.com/office/powerpoint/2010/main" val="1718654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縦書きテキスト プレースホルダ 2"/>
          <p:cNvSpPr>
            <a:spLocks noGrp="1"/>
          </p:cNvSpPr>
          <p:nvPr>
            <p:ph type="body" orient="vert" idx="1"/>
          </p:nvPr>
        </p:nvSpPr>
        <p:spPr/>
        <p:txBody>
          <a:bodyPr vert="eaVert"/>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日付プレースホルダ 3"/>
          <p:cNvSpPr>
            <a:spLocks noGrp="1"/>
          </p:cNvSpPr>
          <p:nvPr>
            <p:ph type="dt" sz="half" idx="10"/>
          </p:nvPr>
        </p:nvSpPr>
        <p:spPr/>
        <p:txBody>
          <a:bodyPr/>
          <a:lstStyle>
            <a:lvl1pPr>
              <a:defRPr/>
            </a:lvl1pPr>
          </a:lstStyle>
          <a:p>
            <a:pPr>
              <a:defRPr/>
            </a:pPr>
            <a:fld id="{06F79EF9-4CFD-4E02-8BC1-458DAF99A613}" type="datetime1">
              <a:rPr lang="ja-JP" altLang="en-US" smtClean="0"/>
              <a:t>2020/12/7</a:t>
            </a:fld>
            <a:endParaRPr lang="ja-JP" altLang="en-US"/>
          </a:p>
        </p:txBody>
      </p:sp>
      <p:sp>
        <p:nvSpPr>
          <p:cNvPr id="5" name="フッター プレースホルダ 4"/>
          <p:cNvSpPr>
            <a:spLocks noGrp="1"/>
          </p:cNvSpPr>
          <p:nvPr>
            <p:ph type="ftr" sz="quarter" idx="11"/>
          </p:nvPr>
        </p:nvSpPr>
        <p:spPr/>
        <p:txBody>
          <a:bodyPr/>
          <a:lstStyle>
            <a:lvl1pPr>
              <a:defRPr/>
            </a:lvl1pPr>
          </a:lstStyle>
          <a:p>
            <a:pPr>
              <a:defRPr/>
            </a:pPr>
            <a:endParaRPr lang="ja-JP" altLang="en-US"/>
          </a:p>
        </p:txBody>
      </p:sp>
      <p:sp>
        <p:nvSpPr>
          <p:cNvPr id="6" name="スライド番号プレースホルダ 5"/>
          <p:cNvSpPr>
            <a:spLocks noGrp="1"/>
          </p:cNvSpPr>
          <p:nvPr>
            <p:ph type="sldNum" sz="quarter" idx="12"/>
          </p:nvPr>
        </p:nvSpPr>
        <p:spPr/>
        <p:txBody>
          <a:bodyPr/>
          <a:lstStyle>
            <a:lvl1pPr>
              <a:defRPr/>
            </a:lvl1pPr>
          </a:lstStyle>
          <a:p>
            <a:pPr>
              <a:defRPr/>
            </a:pPr>
            <a:fld id="{8A7A1264-FD8A-49E5-92F7-C02422C339B9}" type="slidenum">
              <a:rPr lang="ja-JP" altLang="en-US"/>
              <a:pPr>
                <a:defRPr/>
              </a:pPr>
              <a:t>‹#›</a:t>
            </a:fld>
            <a:endParaRPr lang="ja-JP" altLang="en-US"/>
          </a:p>
        </p:txBody>
      </p:sp>
    </p:spTree>
    <p:extLst>
      <p:ext uri="{BB962C8B-B14F-4D97-AF65-F5344CB8AC3E}">
        <p14:creationId xmlns:p14="http://schemas.microsoft.com/office/powerpoint/2010/main" val="293107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lang="ja-JP" altLang="en-US"/>
              <a:t>マスタ タイトルの書式設定</a:t>
            </a:r>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日付プレースホルダ 3"/>
          <p:cNvSpPr>
            <a:spLocks noGrp="1"/>
          </p:cNvSpPr>
          <p:nvPr>
            <p:ph type="dt" sz="half" idx="10"/>
          </p:nvPr>
        </p:nvSpPr>
        <p:spPr/>
        <p:txBody>
          <a:bodyPr/>
          <a:lstStyle>
            <a:lvl1pPr>
              <a:defRPr/>
            </a:lvl1pPr>
          </a:lstStyle>
          <a:p>
            <a:pPr>
              <a:defRPr/>
            </a:pPr>
            <a:fld id="{9773D03E-4792-4ECD-B2A3-A6934BD7AC53}" type="datetime1">
              <a:rPr lang="ja-JP" altLang="en-US" smtClean="0"/>
              <a:t>2020/12/7</a:t>
            </a:fld>
            <a:endParaRPr lang="ja-JP" altLang="en-US"/>
          </a:p>
        </p:txBody>
      </p:sp>
      <p:sp>
        <p:nvSpPr>
          <p:cNvPr id="5" name="フッター プレースホルダ 4"/>
          <p:cNvSpPr>
            <a:spLocks noGrp="1"/>
          </p:cNvSpPr>
          <p:nvPr>
            <p:ph type="ftr" sz="quarter" idx="11"/>
          </p:nvPr>
        </p:nvSpPr>
        <p:spPr/>
        <p:txBody>
          <a:bodyPr/>
          <a:lstStyle>
            <a:lvl1pPr>
              <a:defRPr/>
            </a:lvl1pPr>
          </a:lstStyle>
          <a:p>
            <a:pPr>
              <a:defRPr/>
            </a:pPr>
            <a:endParaRPr lang="ja-JP" altLang="en-US"/>
          </a:p>
        </p:txBody>
      </p:sp>
      <p:sp>
        <p:nvSpPr>
          <p:cNvPr id="6" name="スライド番号プレースホルダ 5"/>
          <p:cNvSpPr>
            <a:spLocks noGrp="1"/>
          </p:cNvSpPr>
          <p:nvPr>
            <p:ph type="sldNum" sz="quarter" idx="12"/>
          </p:nvPr>
        </p:nvSpPr>
        <p:spPr/>
        <p:txBody>
          <a:bodyPr/>
          <a:lstStyle>
            <a:lvl1pPr>
              <a:defRPr/>
            </a:lvl1pPr>
          </a:lstStyle>
          <a:p>
            <a:pPr>
              <a:defRPr/>
            </a:pPr>
            <a:fld id="{1886A512-A5AB-47EE-852C-340C09227842}" type="slidenum">
              <a:rPr lang="ja-JP" altLang="en-US"/>
              <a:pPr>
                <a:defRPr/>
              </a:pPr>
              <a:t>‹#›</a:t>
            </a:fld>
            <a:endParaRPr lang="ja-JP" altLang="en-US"/>
          </a:p>
        </p:txBody>
      </p:sp>
    </p:spTree>
    <p:extLst>
      <p:ext uri="{BB962C8B-B14F-4D97-AF65-F5344CB8AC3E}">
        <p14:creationId xmlns:p14="http://schemas.microsoft.com/office/powerpoint/2010/main" val="1139364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コンテンツ プレースホルダ 2"/>
          <p:cNvSpPr>
            <a:spLocks noGrp="1"/>
          </p:cNvSpPr>
          <p:nvPr>
            <p:ph idx="1"/>
          </p:nvPr>
        </p:nvSpPr>
        <p:spPr/>
        <p:txBody>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日付プレースホルダ 3"/>
          <p:cNvSpPr>
            <a:spLocks noGrp="1"/>
          </p:cNvSpPr>
          <p:nvPr>
            <p:ph type="dt" sz="half" idx="10"/>
          </p:nvPr>
        </p:nvSpPr>
        <p:spPr/>
        <p:txBody>
          <a:bodyPr/>
          <a:lstStyle>
            <a:lvl1pPr>
              <a:defRPr/>
            </a:lvl1pPr>
          </a:lstStyle>
          <a:p>
            <a:pPr>
              <a:defRPr/>
            </a:pPr>
            <a:fld id="{E31E9D13-90EA-4E0C-98A4-0997185A6FAB}" type="datetime1">
              <a:rPr lang="ja-JP" altLang="en-US" smtClean="0"/>
              <a:t>2020/12/7</a:t>
            </a:fld>
            <a:endParaRPr lang="ja-JP" altLang="en-US" dirty="0"/>
          </a:p>
        </p:txBody>
      </p:sp>
      <p:sp>
        <p:nvSpPr>
          <p:cNvPr id="5" name="フッター プレースホルダ 4"/>
          <p:cNvSpPr>
            <a:spLocks noGrp="1"/>
          </p:cNvSpPr>
          <p:nvPr>
            <p:ph type="ftr" sz="quarter" idx="11"/>
          </p:nvPr>
        </p:nvSpPr>
        <p:spPr/>
        <p:txBody>
          <a:bodyPr/>
          <a:lstStyle>
            <a:lvl1pPr>
              <a:defRPr/>
            </a:lvl1pPr>
          </a:lstStyle>
          <a:p>
            <a:pPr>
              <a:defRPr/>
            </a:pPr>
            <a:endParaRPr lang="ja-JP" altLang="en-US"/>
          </a:p>
        </p:txBody>
      </p:sp>
      <p:sp>
        <p:nvSpPr>
          <p:cNvPr id="6" name="スライド番号プレースホルダ 5"/>
          <p:cNvSpPr>
            <a:spLocks noGrp="1"/>
          </p:cNvSpPr>
          <p:nvPr>
            <p:ph type="sldNum" sz="quarter" idx="12"/>
          </p:nvPr>
        </p:nvSpPr>
        <p:spPr/>
        <p:txBody>
          <a:bodyPr/>
          <a:lstStyle>
            <a:lvl1pPr>
              <a:defRPr/>
            </a:lvl1pPr>
          </a:lstStyle>
          <a:p>
            <a:pPr>
              <a:defRPr/>
            </a:pPr>
            <a:fld id="{47F6B988-E08C-4CCC-98F2-2921209802BF}" type="slidenum">
              <a:rPr lang="ja-JP" altLang="en-US"/>
              <a:pPr>
                <a:defRPr/>
              </a:pPr>
              <a:t>‹#›</a:t>
            </a:fld>
            <a:endParaRPr lang="ja-JP" altLang="en-US"/>
          </a:p>
        </p:txBody>
      </p:sp>
    </p:spTree>
    <p:extLst>
      <p:ext uri="{BB962C8B-B14F-4D97-AF65-F5344CB8AC3E}">
        <p14:creationId xmlns:p14="http://schemas.microsoft.com/office/powerpoint/2010/main" val="459887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lang="ja-JP" altLang="en-US"/>
              <a:t>マスタ タイトルの書式設定</a:t>
            </a:r>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 テキストの書式設定</a:t>
            </a:r>
          </a:p>
        </p:txBody>
      </p:sp>
      <p:sp>
        <p:nvSpPr>
          <p:cNvPr id="4" name="日付プレースホルダ 3"/>
          <p:cNvSpPr>
            <a:spLocks noGrp="1"/>
          </p:cNvSpPr>
          <p:nvPr>
            <p:ph type="dt" sz="half" idx="10"/>
          </p:nvPr>
        </p:nvSpPr>
        <p:spPr/>
        <p:txBody>
          <a:bodyPr/>
          <a:lstStyle>
            <a:lvl1pPr>
              <a:defRPr/>
            </a:lvl1pPr>
          </a:lstStyle>
          <a:p>
            <a:pPr>
              <a:defRPr/>
            </a:pPr>
            <a:fld id="{83EDC569-0854-4B6E-BE86-BDC68EC6BBF7}" type="datetime1">
              <a:rPr lang="ja-JP" altLang="en-US" smtClean="0"/>
              <a:t>2020/12/7</a:t>
            </a:fld>
            <a:endParaRPr lang="ja-JP" altLang="en-US"/>
          </a:p>
        </p:txBody>
      </p:sp>
      <p:sp>
        <p:nvSpPr>
          <p:cNvPr id="5" name="フッター プレースホルダ 4"/>
          <p:cNvSpPr>
            <a:spLocks noGrp="1"/>
          </p:cNvSpPr>
          <p:nvPr>
            <p:ph type="ftr" sz="quarter" idx="11"/>
          </p:nvPr>
        </p:nvSpPr>
        <p:spPr/>
        <p:txBody>
          <a:bodyPr/>
          <a:lstStyle>
            <a:lvl1pPr>
              <a:defRPr/>
            </a:lvl1pPr>
          </a:lstStyle>
          <a:p>
            <a:pPr>
              <a:defRPr/>
            </a:pPr>
            <a:endParaRPr lang="ja-JP" altLang="en-US"/>
          </a:p>
        </p:txBody>
      </p:sp>
      <p:sp>
        <p:nvSpPr>
          <p:cNvPr id="6" name="スライド番号プレースホルダ 5"/>
          <p:cNvSpPr>
            <a:spLocks noGrp="1"/>
          </p:cNvSpPr>
          <p:nvPr>
            <p:ph type="sldNum" sz="quarter" idx="12"/>
          </p:nvPr>
        </p:nvSpPr>
        <p:spPr/>
        <p:txBody>
          <a:bodyPr/>
          <a:lstStyle>
            <a:lvl1pPr>
              <a:defRPr/>
            </a:lvl1pPr>
          </a:lstStyle>
          <a:p>
            <a:pPr>
              <a:defRPr/>
            </a:pPr>
            <a:fld id="{D294C3B6-B3F5-4B28-B586-83F65C2917FC}" type="slidenum">
              <a:rPr lang="ja-JP" altLang="en-US"/>
              <a:pPr>
                <a:defRPr/>
              </a:pPr>
              <a:t>‹#›</a:t>
            </a:fld>
            <a:endParaRPr lang="ja-JP" altLang="en-US"/>
          </a:p>
        </p:txBody>
      </p:sp>
    </p:spTree>
    <p:extLst>
      <p:ext uri="{BB962C8B-B14F-4D97-AF65-F5344CB8AC3E}">
        <p14:creationId xmlns:p14="http://schemas.microsoft.com/office/powerpoint/2010/main" val="987377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日付プレースホルダ 3"/>
          <p:cNvSpPr>
            <a:spLocks noGrp="1"/>
          </p:cNvSpPr>
          <p:nvPr>
            <p:ph type="dt" sz="half" idx="10"/>
          </p:nvPr>
        </p:nvSpPr>
        <p:spPr/>
        <p:txBody>
          <a:bodyPr/>
          <a:lstStyle>
            <a:lvl1pPr>
              <a:defRPr/>
            </a:lvl1pPr>
          </a:lstStyle>
          <a:p>
            <a:pPr>
              <a:defRPr/>
            </a:pPr>
            <a:fld id="{E4F63D41-B210-4B7F-AD7E-2DB77963B7AC}" type="datetime1">
              <a:rPr lang="ja-JP" altLang="en-US" smtClean="0"/>
              <a:t>2020/12/7</a:t>
            </a:fld>
            <a:endParaRPr lang="ja-JP" altLang="en-US"/>
          </a:p>
        </p:txBody>
      </p:sp>
      <p:sp>
        <p:nvSpPr>
          <p:cNvPr id="6" name="フッター プレースホルダ 4"/>
          <p:cNvSpPr>
            <a:spLocks noGrp="1"/>
          </p:cNvSpPr>
          <p:nvPr>
            <p:ph type="ftr" sz="quarter" idx="11"/>
          </p:nvPr>
        </p:nvSpPr>
        <p:spPr/>
        <p:txBody>
          <a:bodyPr/>
          <a:lstStyle>
            <a:lvl1pPr>
              <a:defRPr/>
            </a:lvl1pPr>
          </a:lstStyle>
          <a:p>
            <a:pPr>
              <a:defRPr/>
            </a:pPr>
            <a:endParaRPr lang="ja-JP" altLang="en-US"/>
          </a:p>
        </p:txBody>
      </p:sp>
      <p:sp>
        <p:nvSpPr>
          <p:cNvPr id="7" name="スライド番号プレースホルダ 5"/>
          <p:cNvSpPr>
            <a:spLocks noGrp="1"/>
          </p:cNvSpPr>
          <p:nvPr>
            <p:ph type="sldNum" sz="quarter" idx="12"/>
          </p:nvPr>
        </p:nvSpPr>
        <p:spPr/>
        <p:txBody>
          <a:bodyPr/>
          <a:lstStyle>
            <a:lvl1pPr>
              <a:defRPr/>
            </a:lvl1pPr>
          </a:lstStyle>
          <a:p>
            <a:pPr>
              <a:defRPr/>
            </a:pPr>
            <a:fld id="{E555BF58-EC52-44FE-A2EB-FC3ED151572B}" type="slidenum">
              <a:rPr lang="ja-JP" altLang="en-US"/>
              <a:pPr>
                <a:defRPr/>
              </a:pPr>
              <a:t>‹#›</a:t>
            </a:fld>
            <a:endParaRPr lang="ja-JP" altLang="en-US"/>
          </a:p>
        </p:txBody>
      </p:sp>
    </p:spTree>
    <p:extLst>
      <p:ext uri="{BB962C8B-B14F-4D97-AF65-F5344CB8AC3E}">
        <p14:creationId xmlns:p14="http://schemas.microsoft.com/office/powerpoint/2010/main" val="10474464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lang="ja-JP" altLang="en-US"/>
              <a:t>マスタ タイトルの書式設定</a:t>
            </a:r>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7" name="日付プレースホルダ 3"/>
          <p:cNvSpPr>
            <a:spLocks noGrp="1"/>
          </p:cNvSpPr>
          <p:nvPr>
            <p:ph type="dt" sz="half" idx="10"/>
          </p:nvPr>
        </p:nvSpPr>
        <p:spPr/>
        <p:txBody>
          <a:bodyPr/>
          <a:lstStyle>
            <a:lvl1pPr>
              <a:defRPr/>
            </a:lvl1pPr>
          </a:lstStyle>
          <a:p>
            <a:pPr>
              <a:defRPr/>
            </a:pPr>
            <a:fld id="{E05A0628-3CBD-4D8B-845E-2B684838772D}" type="datetime1">
              <a:rPr lang="ja-JP" altLang="en-US" smtClean="0"/>
              <a:t>2020/12/7</a:t>
            </a:fld>
            <a:endParaRPr lang="ja-JP" altLang="en-US"/>
          </a:p>
        </p:txBody>
      </p:sp>
      <p:sp>
        <p:nvSpPr>
          <p:cNvPr id="8" name="フッター プレースホルダ 4"/>
          <p:cNvSpPr>
            <a:spLocks noGrp="1"/>
          </p:cNvSpPr>
          <p:nvPr>
            <p:ph type="ftr" sz="quarter" idx="11"/>
          </p:nvPr>
        </p:nvSpPr>
        <p:spPr/>
        <p:txBody>
          <a:bodyPr/>
          <a:lstStyle>
            <a:lvl1pPr>
              <a:defRPr/>
            </a:lvl1pPr>
          </a:lstStyle>
          <a:p>
            <a:pPr>
              <a:defRPr/>
            </a:pPr>
            <a:endParaRPr lang="ja-JP" altLang="en-US"/>
          </a:p>
        </p:txBody>
      </p:sp>
      <p:sp>
        <p:nvSpPr>
          <p:cNvPr id="9" name="スライド番号プレースホルダ 5"/>
          <p:cNvSpPr>
            <a:spLocks noGrp="1"/>
          </p:cNvSpPr>
          <p:nvPr>
            <p:ph type="sldNum" sz="quarter" idx="12"/>
          </p:nvPr>
        </p:nvSpPr>
        <p:spPr/>
        <p:txBody>
          <a:bodyPr/>
          <a:lstStyle>
            <a:lvl1pPr>
              <a:defRPr/>
            </a:lvl1pPr>
          </a:lstStyle>
          <a:p>
            <a:pPr>
              <a:defRPr/>
            </a:pPr>
            <a:fld id="{32EC3DC0-C75B-4113-AB39-5C1EFD34FA70}" type="slidenum">
              <a:rPr lang="ja-JP" altLang="en-US"/>
              <a:pPr>
                <a:defRPr/>
              </a:pPr>
              <a:t>‹#›</a:t>
            </a:fld>
            <a:endParaRPr lang="ja-JP" altLang="en-US"/>
          </a:p>
        </p:txBody>
      </p:sp>
    </p:spTree>
    <p:extLst>
      <p:ext uri="{BB962C8B-B14F-4D97-AF65-F5344CB8AC3E}">
        <p14:creationId xmlns:p14="http://schemas.microsoft.com/office/powerpoint/2010/main" val="1658669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日付プレースホルダ 3"/>
          <p:cNvSpPr>
            <a:spLocks noGrp="1"/>
          </p:cNvSpPr>
          <p:nvPr>
            <p:ph type="dt" sz="half" idx="10"/>
          </p:nvPr>
        </p:nvSpPr>
        <p:spPr/>
        <p:txBody>
          <a:bodyPr/>
          <a:lstStyle>
            <a:lvl1pPr>
              <a:defRPr/>
            </a:lvl1pPr>
          </a:lstStyle>
          <a:p>
            <a:pPr>
              <a:defRPr/>
            </a:pPr>
            <a:fld id="{D1433A8C-E667-46B3-A5B8-440C858F7DEE}" type="datetime1">
              <a:rPr lang="ja-JP" altLang="en-US" smtClean="0"/>
              <a:t>2020/12/7</a:t>
            </a:fld>
            <a:endParaRPr lang="ja-JP" altLang="en-US"/>
          </a:p>
        </p:txBody>
      </p:sp>
      <p:sp>
        <p:nvSpPr>
          <p:cNvPr id="4" name="フッター プレースホルダ 4"/>
          <p:cNvSpPr>
            <a:spLocks noGrp="1"/>
          </p:cNvSpPr>
          <p:nvPr>
            <p:ph type="ftr" sz="quarter" idx="11"/>
          </p:nvPr>
        </p:nvSpPr>
        <p:spPr/>
        <p:txBody>
          <a:bodyPr/>
          <a:lstStyle>
            <a:lvl1pPr>
              <a:defRPr/>
            </a:lvl1pPr>
          </a:lstStyle>
          <a:p>
            <a:pPr>
              <a:defRPr/>
            </a:pPr>
            <a:endParaRPr lang="ja-JP" altLang="en-US"/>
          </a:p>
        </p:txBody>
      </p:sp>
      <p:sp>
        <p:nvSpPr>
          <p:cNvPr id="5" name="スライド番号プレースホルダ 5"/>
          <p:cNvSpPr>
            <a:spLocks noGrp="1"/>
          </p:cNvSpPr>
          <p:nvPr>
            <p:ph type="sldNum" sz="quarter" idx="12"/>
          </p:nvPr>
        </p:nvSpPr>
        <p:spPr/>
        <p:txBody>
          <a:bodyPr/>
          <a:lstStyle>
            <a:lvl1pPr>
              <a:defRPr/>
            </a:lvl1pPr>
          </a:lstStyle>
          <a:p>
            <a:pPr>
              <a:defRPr/>
            </a:pPr>
            <a:fld id="{386E7891-C5BE-4045-8E1A-C0F012DC76C3}" type="slidenum">
              <a:rPr lang="ja-JP" altLang="en-US"/>
              <a:pPr>
                <a:defRPr/>
              </a:pPr>
              <a:t>‹#›</a:t>
            </a:fld>
            <a:endParaRPr lang="ja-JP" altLang="en-US"/>
          </a:p>
        </p:txBody>
      </p:sp>
    </p:spTree>
    <p:extLst>
      <p:ext uri="{BB962C8B-B14F-4D97-AF65-F5344CB8AC3E}">
        <p14:creationId xmlns:p14="http://schemas.microsoft.com/office/powerpoint/2010/main" val="1812903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3"/>
          <p:cNvSpPr>
            <a:spLocks noGrp="1"/>
          </p:cNvSpPr>
          <p:nvPr>
            <p:ph type="dt" sz="half" idx="10"/>
          </p:nvPr>
        </p:nvSpPr>
        <p:spPr/>
        <p:txBody>
          <a:bodyPr/>
          <a:lstStyle>
            <a:lvl1pPr>
              <a:defRPr/>
            </a:lvl1pPr>
          </a:lstStyle>
          <a:p>
            <a:pPr>
              <a:defRPr/>
            </a:pPr>
            <a:fld id="{5768450E-00D6-4722-93F5-88B9F019E9F2}" type="datetime1">
              <a:rPr lang="ja-JP" altLang="en-US" smtClean="0"/>
              <a:t>2020/12/7</a:t>
            </a:fld>
            <a:endParaRPr lang="ja-JP" altLang="en-US"/>
          </a:p>
        </p:txBody>
      </p:sp>
      <p:sp>
        <p:nvSpPr>
          <p:cNvPr id="3" name="フッター プレースホルダ 4"/>
          <p:cNvSpPr>
            <a:spLocks noGrp="1"/>
          </p:cNvSpPr>
          <p:nvPr>
            <p:ph type="ftr" sz="quarter" idx="11"/>
          </p:nvPr>
        </p:nvSpPr>
        <p:spPr/>
        <p:txBody>
          <a:bodyPr/>
          <a:lstStyle>
            <a:lvl1pPr>
              <a:defRPr/>
            </a:lvl1pPr>
          </a:lstStyle>
          <a:p>
            <a:pPr>
              <a:defRPr/>
            </a:pPr>
            <a:endParaRPr lang="ja-JP" altLang="en-US"/>
          </a:p>
        </p:txBody>
      </p:sp>
      <p:sp>
        <p:nvSpPr>
          <p:cNvPr id="4" name="スライド番号プレースホルダ 5"/>
          <p:cNvSpPr>
            <a:spLocks noGrp="1"/>
          </p:cNvSpPr>
          <p:nvPr>
            <p:ph type="sldNum" sz="quarter" idx="12"/>
          </p:nvPr>
        </p:nvSpPr>
        <p:spPr/>
        <p:txBody>
          <a:bodyPr/>
          <a:lstStyle>
            <a:lvl1pPr>
              <a:defRPr/>
            </a:lvl1pPr>
          </a:lstStyle>
          <a:p>
            <a:pPr>
              <a:defRPr/>
            </a:pPr>
            <a:fld id="{13F64456-F979-45FA-AA2F-4BE05A6880E2}" type="slidenum">
              <a:rPr lang="ja-JP" altLang="en-US"/>
              <a:pPr>
                <a:defRPr/>
              </a:pPr>
              <a:t>‹#›</a:t>
            </a:fld>
            <a:endParaRPr lang="ja-JP" altLang="en-US"/>
          </a:p>
        </p:txBody>
      </p:sp>
    </p:spTree>
    <p:extLst>
      <p:ext uri="{BB962C8B-B14F-4D97-AF65-F5344CB8AC3E}">
        <p14:creationId xmlns:p14="http://schemas.microsoft.com/office/powerpoint/2010/main" val="3624837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lang="ja-JP" altLang="en-US"/>
              <a:t>マスタ タイトルの書式設定</a:t>
            </a:r>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 テキストの書式設定</a:t>
            </a:r>
          </a:p>
        </p:txBody>
      </p:sp>
      <p:sp>
        <p:nvSpPr>
          <p:cNvPr id="5" name="日付プレースホルダ 3"/>
          <p:cNvSpPr>
            <a:spLocks noGrp="1"/>
          </p:cNvSpPr>
          <p:nvPr>
            <p:ph type="dt" sz="half" idx="10"/>
          </p:nvPr>
        </p:nvSpPr>
        <p:spPr/>
        <p:txBody>
          <a:bodyPr/>
          <a:lstStyle>
            <a:lvl1pPr>
              <a:defRPr/>
            </a:lvl1pPr>
          </a:lstStyle>
          <a:p>
            <a:pPr>
              <a:defRPr/>
            </a:pPr>
            <a:fld id="{2D87580D-6164-4AC2-9109-5264AFC02654}" type="datetime1">
              <a:rPr lang="ja-JP" altLang="en-US" smtClean="0"/>
              <a:t>2020/12/7</a:t>
            </a:fld>
            <a:endParaRPr lang="ja-JP" altLang="en-US"/>
          </a:p>
        </p:txBody>
      </p:sp>
      <p:sp>
        <p:nvSpPr>
          <p:cNvPr id="6" name="フッター プレースホルダ 4"/>
          <p:cNvSpPr>
            <a:spLocks noGrp="1"/>
          </p:cNvSpPr>
          <p:nvPr>
            <p:ph type="ftr" sz="quarter" idx="11"/>
          </p:nvPr>
        </p:nvSpPr>
        <p:spPr/>
        <p:txBody>
          <a:bodyPr/>
          <a:lstStyle>
            <a:lvl1pPr>
              <a:defRPr/>
            </a:lvl1pPr>
          </a:lstStyle>
          <a:p>
            <a:pPr>
              <a:defRPr/>
            </a:pPr>
            <a:endParaRPr lang="ja-JP" altLang="en-US"/>
          </a:p>
        </p:txBody>
      </p:sp>
      <p:sp>
        <p:nvSpPr>
          <p:cNvPr id="7" name="スライド番号プレースホルダ 5"/>
          <p:cNvSpPr>
            <a:spLocks noGrp="1"/>
          </p:cNvSpPr>
          <p:nvPr>
            <p:ph type="sldNum" sz="quarter" idx="12"/>
          </p:nvPr>
        </p:nvSpPr>
        <p:spPr/>
        <p:txBody>
          <a:bodyPr/>
          <a:lstStyle>
            <a:lvl1pPr>
              <a:defRPr/>
            </a:lvl1pPr>
          </a:lstStyle>
          <a:p>
            <a:pPr>
              <a:defRPr/>
            </a:pPr>
            <a:fld id="{7CD98389-7138-461E-AD1F-B8694EB2BE58}" type="slidenum">
              <a:rPr lang="ja-JP" altLang="en-US"/>
              <a:pPr>
                <a:defRPr/>
              </a:pPr>
              <a:t>‹#›</a:t>
            </a:fld>
            <a:endParaRPr lang="ja-JP" altLang="en-US"/>
          </a:p>
        </p:txBody>
      </p:sp>
    </p:spTree>
    <p:extLst>
      <p:ext uri="{BB962C8B-B14F-4D97-AF65-F5344CB8AC3E}">
        <p14:creationId xmlns:p14="http://schemas.microsoft.com/office/powerpoint/2010/main" val="4253105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lang="ja-JP" altLang="en-US"/>
              <a:t>マスタ タイトルの書式設定</a:t>
            </a:r>
          </a:p>
        </p:txBody>
      </p:sp>
      <p:sp>
        <p:nvSpPr>
          <p:cNvPr id="3" name="図プレースホルダ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ja-JP" altLang="en-US" noProof="0"/>
              <a:t>アイコンをクリックして図を追加</a:t>
            </a:r>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 テキストの書式設定</a:t>
            </a:r>
          </a:p>
        </p:txBody>
      </p:sp>
      <p:sp>
        <p:nvSpPr>
          <p:cNvPr id="5" name="日付プレースホルダ 3"/>
          <p:cNvSpPr>
            <a:spLocks noGrp="1"/>
          </p:cNvSpPr>
          <p:nvPr>
            <p:ph type="dt" sz="half" idx="10"/>
          </p:nvPr>
        </p:nvSpPr>
        <p:spPr/>
        <p:txBody>
          <a:bodyPr/>
          <a:lstStyle>
            <a:lvl1pPr>
              <a:defRPr/>
            </a:lvl1pPr>
          </a:lstStyle>
          <a:p>
            <a:pPr>
              <a:defRPr/>
            </a:pPr>
            <a:fld id="{60A2DFA4-9595-45F4-9988-16641EFFA381}" type="datetime1">
              <a:rPr lang="ja-JP" altLang="en-US" smtClean="0"/>
              <a:t>2020/12/7</a:t>
            </a:fld>
            <a:endParaRPr lang="ja-JP" altLang="en-US"/>
          </a:p>
        </p:txBody>
      </p:sp>
      <p:sp>
        <p:nvSpPr>
          <p:cNvPr id="6" name="フッター プレースホルダ 4"/>
          <p:cNvSpPr>
            <a:spLocks noGrp="1"/>
          </p:cNvSpPr>
          <p:nvPr>
            <p:ph type="ftr" sz="quarter" idx="11"/>
          </p:nvPr>
        </p:nvSpPr>
        <p:spPr/>
        <p:txBody>
          <a:bodyPr/>
          <a:lstStyle>
            <a:lvl1pPr>
              <a:defRPr/>
            </a:lvl1pPr>
          </a:lstStyle>
          <a:p>
            <a:pPr>
              <a:defRPr/>
            </a:pPr>
            <a:endParaRPr lang="ja-JP" altLang="en-US"/>
          </a:p>
        </p:txBody>
      </p:sp>
      <p:sp>
        <p:nvSpPr>
          <p:cNvPr id="7" name="スライド番号プレースホルダ 5"/>
          <p:cNvSpPr>
            <a:spLocks noGrp="1"/>
          </p:cNvSpPr>
          <p:nvPr>
            <p:ph type="sldNum" sz="quarter" idx="12"/>
          </p:nvPr>
        </p:nvSpPr>
        <p:spPr/>
        <p:txBody>
          <a:bodyPr/>
          <a:lstStyle>
            <a:lvl1pPr>
              <a:defRPr/>
            </a:lvl1pPr>
          </a:lstStyle>
          <a:p>
            <a:pPr>
              <a:defRPr/>
            </a:pPr>
            <a:fld id="{12F838E8-CC5A-462B-9622-84B471B1E359}" type="slidenum">
              <a:rPr lang="ja-JP" altLang="en-US"/>
              <a:pPr>
                <a:defRPr/>
              </a:pPr>
              <a:t>‹#›</a:t>
            </a:fld>
            <a:endParaRPr lang="ja-JP" altLang="en-US"/>
          </a:p>
        </p:txBody>
      </p:sp>
    </p:spTree>
    <p:extLst>
      <p:ext uri="{BB962C8B-B14F-4D97-AF65-F5344CB8AC3E}">
        <p14:creationId xmlns:p14="http://schemas.microsoft.com/office/powerpoint/2010/main" val="2911130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正方形/長方形 7"/>
          <p:cNvSpPr/>
          <p:nvPr userDrawn="1"/>
        </p:nvSpPr>
        <p:spPr>
          <a:xfrm>
            <a:off x="0" y="6057875"/>
            <a:ext cx="9144000" cy="792088"/>
          </a:xfrm>
          <a:prstGeom prst="rect">
            <a:avLst/>
          </a:prstGeom>
          <a:gradFill flip="none" rotWithShape="1">
            <a:gsLst>
              <a:gs pos="0">
                <a:srgbClr val="5E9EFF"/>
              </a:gs>
              <a:gs pos="80000">
                <a:srgbClr val="85C2FF">
                  <a:alpha val="0"/>
                </a:srgbClr>
              </a:gs>
              <a:gs pos="100000">
                <a:srgbClr val="85C2FF">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ja-JP" altLang="en-US"/>
          </a:p>
        </p:txBody>
      </p:sp>
      <p:sp>
        <p:nvSpPr>
          <p:cNvPr id="1029" name="タイトル プレースホルダ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ja-JP" altLang="en-US"/>
              <a:t>マスタ タイトルの書式設定</a:t>
            </a:r>
          </a:p>
        </p:txBody>
      </p:sp>
      <p:sp>
        <p:nvSpPr>
          <p:cNvPr id="1030" name="テキスト プレースホルダ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ja-JP" altLang="en-US" dirty="0"/>
              <a:t>マスタ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p>
        </p:txBody>
      </p:sp>
      <p:sp>
        <p:nvSpPr>
          <p:cNvPr id="4" name="日付プレースホル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cs typeface="+mn-cs"/>
              </a:defRPr>
            </a:lvl1pPr>
          </a:lstStyle>
          <a:p>
            <a:pPr>
              <a:defRPr/>
            </a:pPr>
            <a:fld id="{3C4AC857-B0A0-405F-8363-24CEBD2926FE}" type="datetime1">
              <a:rPr lang="ja-JP" altLang="en-US" smtClean="0"/>
              <a:t>2020/12/7</a:t>
            </a:fld>
            <a:endParaRPr lang="ja-JP" altLang="en-US"/>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cs typeface="+mn-cs"/>
              </a:defRPr>
            </a:lvl1pPr>
          </a:lstStyle>
          <a:p>
            <a:pPr>
              <a:defRPr/>
            </a:pPr>
            <a:endParaRPr lang="ja-JP" altLang="en-US"/>
          </a:p>
        </p:txBody>
      </p:sp>
      <p:sp>
        <p:nvSpPr>
          <p:cNvPr id="6" name="スライド番号プレースホル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cs typeface="+mn-cs"/>
              </a:defRPr>
            </a:lvl1pPr>
          </a:lstStyle>
          <a:p>
            <a:pPr>
              <a:defRPr/>
            </a:pPr>
            <a:fld id="{6234C4BD-0E4F-4B7C-8322-85314FE4DD41}" type="slidenum">
              <a:rPr lang="ja-JP" altLang="en-US"/>
              <a:pPr>
                <a:defRPr/>
              </a:pPr>
              <a:t>‹#›</a:t>
            </a:fld>
            <a:endParaRPr lang="ja-JP" altLang="en-US"/>
          </a:p>
        </p:txBody>
      </p:sp>
      <p:pic>
        <p:nvPicPr>
          <p:cNvPr id="9" name="Picture 4" descr="Image result for aiub logo"/>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0" y="6141599"/>
            <a:ext cx="724917" cy="731837"/>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userDrawn="1"/>
        </p:nvSpPr>
        <p:spPr>
          <a:xfrm>
            <a:off x="702307" y="6057875"/>
            <a:ext cx="4580678" cy="830997"/>
          </a:xfrm>
          <a:prstGeom prst="rect">
            <a:avLst/>
          </a:prstGeom>
        </p:spPr>
        <p:txBody>
          <a:bodyPr wrap="none">
            <a:spAutoFit/>
          </a:bodyPr>
          <a:lstStyle/>
          <a:p>
            <a:pPr marL="0" marR="0" indent="0" algn="l" defTabSz="914400" rtl="0" eaLnBrk="1" fontAlgn="base" latinLnBrk="1" hangingPunct="1">
              <a:lnSpc>
                <a:spcPct val="100000"/>
              </a:lnSpc>
              <a:spcBef>
                <a:spcPct val="0"/>
              </a:spcBef>
              <a:spcAft>
                <a:spcPct val="0"/>
              </a:spcAft>
              <a:buClrTx/>
              <a:buSzTx/>
              <a:buFontTx/>
              <a:buNone/>
              <a:tabLst/>
              <a:defRPr/>
            </a:pPr>
            <a:r>
              <a:rPr lang="en-US" altLang="ja-JP" sz="1600" b="1" i="0" baseline="0" dirty="0">
                <a:solidFill>
                  <a:srgbClr val="0000FF"/>
                </a:solidFill>
                <a:latin typeface="Cambria" panose="02040503050406030204" pitchFamily="18" charset="0"/>
                <a:ea typeface="ＭＳ 明朝" panose="02020609040205080304" pitchFamily="17" charset="-128"/>
                <a:cs typeface="Times New Roman" panose="02020603050405020304" pitchFamily="18" charset="0"/>
              </a:rPr>
              <a:t>Department of EEE</a:t>
            </a:r>
          </a:p>
          <a:p>
            <a:pPr algn="l" eaLnBrk="1" latinLnBrk="1" hangingPunct="1"/>
            <a:r>
              <a:rPr lang="en-US" altLang="ja-JP" sz="1600" b="1" i="0" baseline="0" dirty="0">
                <a:solidFill>
                  <a:srgbClr val="FF6600"/>
                </a:solidFill>
                <a:latin typeface="Cambria" panose="02040503050406030204" pitchFamily="18" charset="0"/>
                <a:ea typeface="ＭＳ 明朝" panose="02020609040205080304" pitchFamily="17" charset="-128"/>
                <a:cs typeface="Times New Roman" panose="02020603050405020304" pitchFamily="18" charset="0"/>
              </a:rPr>
              <a:t>Faculty of Engineering</a:t>
            </a:r>
            <a:endParaRPr lang="en-US" altLang="ja-JP" sz="1600" b="1" i="0" dirty="0">
              <a:solidFill>
                <a:srgbClr val="FF6600"/>
              </a:solidFill>
              <a:latin typeface="Cambria" panose="02040503050406030204" pitchFamily="18" charset="0"/>
              <a:ea typeface="ＭＳ 明朝" panose="02020609040205080304" pitchFamily="17" charset="-128"/>
              <a:cs typeface="Times New Roman" panose="02020603050405020304" pitchFamily="18" charset="0"/>
            </a:endParaRPr>
          </a:p>
          <a:p>
            <a:pPr algn="l" eaLnBrk="1" latinLnBrk="1" hangingPunct="1"/>
            <a:r>
              <a:rPr lang="en-US" altLang="ja-JP" sz="1600" b="1" i="0" dirty="0">
                <a:solidFill>
                  <a:schemeClr val="tx1"/>
                </a:solidFill>
                <a:latin typeface="Cambria" panose="02040503050406030204" pitchFamily="18" charset="0"/>
                <a:ea typeface="ＭＳ 明朝" panose="02020609040205080304" pitchFamily="17" charset="-128"/>
                <a:cs typeface="Times New Roman" panose="02020603050405020304" pitchFamily="18" charset="0"/>
              </a:rPr>
              <a:t>American</a:t>
            </a:r>
            <a:r>
              <a:rPr lang="en-US" altLang="ja-JP" sz="1600" b="1" i="0" baseline="0" dirty="0">
                <a:solidFill>
                  <a:schemeClr val="tx1"/>
                </a:solidFill>
                <a:latin typeface="Cambria" panose="02040503050406030204" pitchFamily="18" charset="0"/>
                <a:ea typeface="ＭＳ 明朝" panose="02020609040205080304" pitchFamily="17" charset="-128"/>
                <a:cs typeface="Times New Roman" panose="02020603050405020304" pitchFamily="18" charset="0"/>
              </a:rPr>
              <a:t> International University-Bangladesh</a:t>
            </a:r>
            <a:endParaRPr lang="en-US" altLang="ja-JP" sz="1600" b="1" i="0" dirty="0">
              <a:solidFill>
                <a:schemeClr val="tx1"/>
              </a:solidFill>
              <a:latin typeface="Cambria" panose="02040503050406030204" pitchFamily="18" charset="0"/>
              <a:ea typeface="ＭＳ 明朝" panose="02020609040205080304" pitchFamily="17" charset="-128"/>
              <a:cs typeface="Times New Roman" panose="02020603050405020304" pitchFamily="18"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rtl="0" eaLnBrk="0" fontAlgn="base" hangingPunct="0">
        <a:spcBef>
          <a:spcPct val="0"/>
        </a:spcBef>
        <a:spcAft>
          <a:spcPct val="0"/>
        </a:spcAft>
        <a:defRPr kumimoji="1" sz="4400" kern="1200">
          <a:solidFill>
            <a:schemeClr val="tx1"/>
          </a:solidFill>
          <a:latin typeface="+mj-lt"/>
          <a:ea typeface="+mj-ea"/>
          <a:cs typeface="ＭＳ Ｐゴシック"/>
        </a:defRPr>
      </a:lvl1pPr>
      <a:lvl2pPr algn="ctr" rtl="0" eaLnBrk="0" fontAlgn="base" hangingPunct="0">
        <a:spcBef>
          <a:spcPct val="0"/>
        </a:spcBef>
        <a:spcAft>
          <a:spcPct val="0"/>
        </a:spcAft>
        <a:defRPr kumimoji="1" sz="4400">
          <a:solidFill>
            <a:schemeClr val="tx1"/>
          </a:solidFill>
          <a:latin typeface="Calibri" panose="020F0502020204030204" pitchFamily="34" charset="0"/>
          <a:ea typeface="ＭＳ Ｐゴシック"/>
          <a:cs typeface="ＭＳ Ｐゴシック"/>
        </a:defRPr>
      </a:lvl2pPr>
      <a:lvl3pPr algn="ctr" rtl="0" eaLnBrk="0" fontAlgn="base" hangingPunct="0">
        <a:spcBef>
          <a:spcPct val="0"/>
        </a:spcBef>
        <a:spcAft>
          <a:spcPct val="0"/>
        </a:spcAft>
        <a:defRPr kumimoji="1" sz="4400">
          <a:solidFill>
            <a:schemeClr val="tx1"/>
          </a:solidFill>
          <a:latin typeface="Calibri" panose="020F0502020204030204" pitchFamily="34" charset="0"/>
          <a:ea typeface="ＭＳ Ｐゴシック"/>
          <a:cs typeface="ＭＳ Ｐゴシック"/>
        </a:defRPr>
      </a:lvl3pPr>
      <a:lvl4pPr algn="ctr" rtl="0" eaLnBrk="0" fontAlgn="base" hangingPunct="0">
        <a:spcBef>
          <a:spcPct val="0"/>
        </a:spcBef>
        <a:spcAft>
          <a:spcPct val="0"/>
        </a:spcAft>
        <a:defRPr kumimoji="1" sz="4400">
          <a:solidFill>
            <a:schemeClr val="tx1"/>
          </a:solidFill>
          <a:latin typeface="Calibri" panose="020F0502020204030204" pitchFamily="34" charset="0"/>
          <a:ea typeface="ＭＳ Ｐゴシック"/>
          <a:cs typeface="ＭＳ Ｐゴシック"/>
        </a:defRPr>
      </a:lvl4pPr>
      <a:lvl5pPr algn="ctr" rtl="0" eaLnBrk="0" fontAlgn="base" hangingPunct="0">
        <a:spcBef>
          <a:spcPct val="0"/>
        </a:spcBef>
        <a:spcAft>
          <a:spcPct val="0"/>
        </a:spcAft>
        <a:defRPr kumimoji="1" sz="4400">
          <a:solidFill>
            <a:schemeClr val="tx1"/>
          </a:solidFill>
          <a:latin typeface="Calibri" panose="020F0502020204030204" pitchFamily="34" charset="0"/>
          <a:ea typeface="ＭＳ Ｐゴシック"/>
          <a:cs typeface="ＭＳ Ｐゴシック"/>
        </a:defRPr>
      </a:lvl5pPr>
      <a:lvl6pPr marL="457200" algn="ctr" rtl="0" fontAlgn="base">
        <a:spcBef>
          <a:spcPct val="0"/>
        </a:spcBef>
        <a:spcAft>
          <a:spcPct val="0"/>
        </a:spcAft>
        <a:defRPr kumimoji="1" sz="4400">
          <a:solidFill>
            <a:schemeClr val="tx1"/>
          </a:solidFill>
          <a:latin typeface="Calibri" panose="020F0502020204030204" pitchFamily="34" charset="0"/>
          <a:ea typeface="ＭＳ Ｐゴシック"/>
          <a:cs typeface="ＭＳ Ｐゴシック"/>
        </a:defRPr>
      </a:lvl6pPr>
      <a:lvl7pPr marL="914400" algn="ctr" rtl="0" fontAlgn="base">
        <a:spcBef>
          <a:spcPct val="0"/>
        </a:spcBef>
        <a:spcAft>
          <a:spcPct val="0"/>
        </a:spcAft>
        <a:defRPr kumimoji="1" sz="4400">
          <a:solidFill>
            <a:schemeClr val="tx1"/>
          </a:solidFill>
          <a:latin typeface="Calibri" panose="020F0502020204030204" pitchFamily="34" charset="0"/>
          <a:ea typeface="ＭＳ Ｐゴシック"/>
          <a:cs typeface="ＭＳ Ｐゴシック"/>
        </a:defRPr>
      </a:lvl7pPr>
      <a:lvl8pPr marL="1371600" algn="ctr" rtl="0" fontAlgn="base">
        <a:spcBef>
          <a:spcPct val="0"/>
        </a:spcBef>
        <a:spcAft>
          <a:spcPct val="0"/>
        </a:spcAft>
        <a:defRPr kumimoji="1" sz="4400">
          <a:solidFill>
            <a:schemeClr val="tx1"/>
          </a:solidFill>
          <a:latin typeface="Calibri" panose="020F0502020204030204" pitchFamily="34" charset="0"/>
          <a:ea typeface="ＭＳ Ｐゴシック"/>
          <a:cs typeface="ＭＳ Ｐゴシック"/>
        </a:defRPr>
      </a:lvl8pPr>
      <a:lvl9pPr marL="1828800" algn="ctr" rtl="0" fontAlgn="base">
        <a:spcBef>
          <a:spcPct val="0"/>
        </a:spcBef>
        <a:spcAft>
          <a:spcPct val="0"/>
        </a:spcAft>
        <a:defRPr kumimoji="1" sz="4400">
          <a:solidFill>
            <a:schemeClr val="tx1"/>
          </a:solidFill>
          <a:latin typeface="Calibri" panose="020F0502020204030204" pitchFamily="34" charset="0"/>
          <a:ea typeface="ＭＳ Ｐゴシック"/>
          <a:cs typeface="ＭＳ Ｐゴシック"/>
        </a:defRPr>
      </a:lvl9pPr>
    </p:titleStyle>
    <p:bodyStyle>
      <a:lvl1pPr marL="342900" indent="-342900" algn="l" rtl="0" eaLnBrk="0" fontAlgn="base" hangingPunct="0">
        <a:spcBef>
          <a:spcPct val="20000"/>
        </a:spcBef>
        <a:spcAft>
          <a:spcPct val="0"/>
        </a:spcAft>
        <a:buFont typeface="Arial" panose="020B0604020202020204" pitchFamily="34" charset="0"/>
        <a:buChar char="•"/>
        <a:defRPr kumimoji="1" sz="3200" kern="1200">
          <a:solidFill>
            <a:schemeClr val="tx1"/>
          </a:solidFill>
          <a:latin typeface="+mn-lt"/>
          <a:ea typeface="+mn-ea"/>
          <a:cs typeface="ＭＳ Ｐゴシック"/>
        </a:defRPr>
      </a:lvl1pPr>
      <a:lvl2pPr marL="742950" indent="-285750" algn="l" rtl="0" eaLnBrk="0" fontAlgn="base" hangingPunct="0">
        <a:spcBef>
          <a:spcPct val="20000"/>
        </a:spcBef>
        <a:spcAft>
          <a:spcPct val="0"/>
        </a:spcAft>
        <a:buFont typeface="Arial" panose="020B0604020202020204" pitchFamily="34" charset="0"/>
        <a:buChar char="–"/>
        <a:defRPr kumimoji="1" sz="2800" kern="1200">
          <a:solidFill>
            <a:schemeClr val="tx1"/>
          </a:solidFill>
          <a:latin typeface="+mn-lt"/>
          <a:ea typeface="+mn-ea"/>
          <a:cs typeface="ＭＳ Ｐゴシック"/>
        </a:defRPr>
      </a:lvl2pPr>
      <a:lvl3pPr marL="1143000" indent="-228600" algn="l" rtl="0" eaLnBrk="0" fontAlgn="base" hangingPunct="0">
        <a:spcBef>
          <a:spcPct val="20000"/>
        </a:spcBef>
        <a:spcAft>
          <a:spcPct val="0"/>
        </a:spcAft>
        <a:buFont typeface="Arial" panose="020B0604020202020204" pitchFamily="34" charset="0"/>
        <a:buChar char="•"/>
        <a:defRPr kumimoji="1" sz="2400" kern="1200">
          <a:solidFill>
            <a:schemeClr val="tx1"/>
          </a:solidFill>
          <a:latin typeface="+mn-lt"/>
          <a:ea typeface="+mn-ea"/>
          <a:cs typeface="ＭＳ Ｐゴシック"/>
        </a:defRPr>
      </a:lvl3pPr>
      <a:lvl4pPr marL="1600200" indent="-228600" algn="l" rtl="0" eaLnBrk="0" fontAlgn="base" hangingPunct="0">
        <a:spcBef>
          <a:spcPct val="20000"/>
        </a:spcBef>
        <a:spcAft>
          <a:spcPct val="0"/>
        </a:spcAft>
        <a:buFont typeface="Arial" panose="020B0604020202020204" pitchFamily="34" charset="0"/>
        <a:buChar char="–"/>
        <a:defRPr kumimoji="1" sz="2000" kern="1200">
          <a:solidFill>
            <a:schemeClr val="tx1"/>
          </a:solidFill>
          <a:latin typeface="+mn-lt"/>
          <a:ea typeface="+mn-ea"/>
          <a:cs typeface="ＭＳ Ｐゴシック"/>
        </a:defRPr>
      </a:lvl4pPr>
      <a:lvl5pPr marL="2057400" indent="-228600" algn="l" rtl="0" eaLnBrk="0" fontAlgn="base" hangingPunct="0">
        <a:spcBef>
          <a:spcPct val="20000"/>
        </a:spcBef>
        <a:spcAft>
          <a:spcPct val="0"/>
        </a:spcAft>
        <a:buFont typeface="Arial" panose="020B0604020202020204" pitchFamily="34" charset="0"/>
        <a:buChar char="»"/>
        <a:defRPr kumimoji="1" sz="2000" kern="1200">
          <a:solidFill>
            <a:schemeClr val="tx1"/>
          </a:solidFill>
          <a:latin typeface="+mn-lt"/>
          <a:ea typeface="+mn-ea"/>
          <a:cs typeface="ＭＳ Ｐゴシック"/>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4"/>
          <p:cNvSpPr>
            <a:spLocks noChangeArrowheads="1"/>
          </p:cNvSpPr>
          <p:nvPr/>
        </p:nvSpPr>
        <p:spPr bwMode="auto">
          <a:xfrm>
            <a:off x="437119" y="-47075"/>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ＭＳ Ｐゴシック" panose="020B0600070205080204" pitchFamily="50" charset="-128"/>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ＭＳ Ｐゴシック" panose="020B0600070205080204" pitchFamily="50" charset="-128"/>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ＭＳ Ｐゴシック" panose="020B0600070205080204" pitchFamily="50" charset="-128"/>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50" charset="-128"/>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50" charset="-128"/>
              </a:defRPr>
            </a:lvl5pPr>
            <a:lvl6pPr marL="2514600" indent="-2286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50" charset="-128"/>
              </a:defRPr>
            </a:lvl6pPr>
            <a:lvl7pPr marL="2971800" indent="-2286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50" charset="-128"/>
              </a:defRPr>
            </a:lvl7pPr>
            <a:lvl8pPr marL="3429000" indent="-2286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50" charset="-128"/>
              </a:defRPr>
            </a:lvl8pPr>
            <a:lvl9pPr marL="3886200" indent="-2286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50" charset="-128"/>
              </a:defRPr>
            </a:lvl9pPr>
          </a:lstStyle>
          <a:p>
            <a:pPr algn="ctr">
              <a:spcBef>
                <a:spcPct val="0"/>
              </a:spcBef>
              <a:spcAft>
                <a:spcPts val="600"/>
              </a:spcAft>
              <a:buFontTx/>
              <a:buNone/>
            </a:pPr>
            <a:r>
              <a:rPr kumimoji="1" lang="en-US" altLang="ja-JP" sz="5400" b="1" kern="1200" dirty="0">
                <a:solidFill>
                  <a:srgbClr val="FF0000"/>
                </a:solidFill>
                <a:latin typeface="Cambria" panose="02040503050406030204" pitchFamily="18" charset="0"/>
                <a:ea typeface="+mj-ea"/>
                <a:cs typeface="ＭＳ Ｐゴシック"/>
              </a:rPr>
              <a:t>Geothermal Energy</a:t>
            </a:r>
            <a:endParaRPr kumimoji="1" lang="ja-JP" altLang="en-US" sz="5400" b="1" kern="1200" dirty="0">
              <a:solidFill>
                <a:srgbClr val="FF0000"/>
              </a:solidFill>
              <a:latin typeface="Cambria" panose="02040503050406030204" pitchFamily="18" charset="0"/>
              <a:ea typeface="+mj-ea"/>
              <a:cs typeface="ＭＳ Ｐゴシック"/>
            </a:endParaRPr>
          </a:p>
        </p:txBody>
      </p:sp>
      <p:pic>
        <p:nvPicPr>
          <p:cNvPr id="2050" name="Picture 2" descr="geothermal energy | Description, Uses, History, &amp; Pros and Cons ...">
            <a:extLst>
              <a:ext uri="{FF2B5EF4-FFF2-40B4-BE49-F238E27FC236}">
                <a16:creationId xmlns:a16="http://schemas.microsoft.com/office/drawing/2014/main" id="{6E1A0554-4C44-4B7E-8A48-53A342D41F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228" r="16209" b="-1"/>
          <a:stretch/>
        </p:blipFill>
        <p:spPr bwMode="auto">
          <a:xfrm>
            <a:off x="1671599" y="1180561"/>
            <a:ext cx="5760640" cy="4525963"/>
          </a:xfrm>
          <a:prstGeom prst="rect">
            <a:avLst/>
          </a:prstGeom>
          <a:solidFill>
            <a:srgbClr val="FFFFFF"/>
          </a:solidFill>
        </p:spPr>
      </p:pic>
      <p:sp>
        <p:nvSpPr>
          <p:cNvPr id="135" name="Slide Number Placeholder 4">
            <a:extLst>
              <a:ext uri="{FF2B5EF4-FFF2-40B4-BE49-F238E27FC236}">
                <a16:creationId xmlns:a16="http://schemas.microsoft.com/office/drawing/2014/main" id="{EF943F11-BD7E-4914-BA90-1F23D742C990}"/>
              </a:ext>
            </a:extLst>
          </p:cNvPr>
          <p:cNvSpPr>
            <a:spLocks noGrp="1"/>
          </p:cNvSpPr>
          <p:nvPr>
            <p:ph type="sldNum" sz="quarter" idx="12"/>
          </p:nvPr>
        </p:nvSpPr>
        <p:spPr>
          <a:xfrm>
            <a:off x="6553200" y="6356350"/>
            <a:ext cx="2133600" cy="365125"/>
          </a:xfrm>
        </p:spPr>
        <p:txBody>
          <a:bodyPr/>
          <a:lstStyle/>
          <a:p>
            <a:pPr>
              <a:spcAft>
                <a:spcPts val="600"/>
              </a:spcAft>
              <a:defRPr/>
            </a:pPr>
            <a:fld id="{E555BF58-EC52-44FE-A2EB-FC3ED151572B}" type="slidenum">
              <a:rPr lang="ja-JP" altLang="en-US"/>
              <a:pPr>
                <a:spcAft>
                  <a:spcPts val="600"/>
                </a:spcAft>
                <a:defRPr/>
              </a:pPr>
              <a:t>1</a:t>
            </a:fld>
            <a:endParaRPr lang="ja-JP" altLang="en-US"/>
          </a:p>
        </p:txBody>
      </p:sp>
      <p:sp>
        <p:nvSpPr>
          <p:cNvPr id="7" name="TextBox 6">
            <a:extLst>
              <a:ext uri="{FF2B5EF4-FFF2-40B4-BE49-F238E27FC236}">
                <a16:creationId xmlns:a16="http://schemas.microsoft.com/office/drawing/2014/main" id="{BECF7042-2DAD-4F9D-B300-D469DF63A598}"/>
              </a:ext>
            </a:extLst>
          </p:cNvPr>
          <p:cNvSpPr txBox="1">
            <a:spLocks noChangeArrowheads="1"/>
          </p:cNvSpPr>
          <p:nvPr/>
        </p:nvSpPr>
        <p:spPr bwMode="auto">
          <a:xfrm>
            <a:off x="5459760" y="6306775"/>
            <a:ext cx="4320480" cy="400110"/>
          </a:xfrm>
          <a:prstGeom prst="rect">
            <a:avLst/>
          </a:prstGeom>
          <a:noFill/>
          <a:ln w="9525">
            <a:noFill/>
            <a:miter lim="800000"/>
            <a:headEnd/>
            <a:tailEnd/>
          </a:ln>
        </p:spPr>
        <p:txBody>
          <a:bodyPr wrap="square">
            <a:spAutoFit/>
          </a:bodyPr>
          <a:lstStyle/>
          <a:p>
            <a:r>
              <a:rPr lang="en-US" sz="2000" b="1" dirty="0">
                <a:latin typeface="Cambria" panose="02040503050406030204" pitchFamily="18" charset="0"/>
                <a:ea typeface="Cambria" panose="02040503050406030204" pitchFamily="18" charset="0"/>
                <a:cs typeface="Times New Roman" pitchFamily="18" charset="0"/>
              </a:rPr>
              <a:t>Renewable Energy Technology </a:t>
            </a:r>
          </a:p>
        </p:txBody>
      </p:sp>
    </p:spTree>
    <p:extLst>
      <p:ext uri="{BB962C8B-B14F-4D97-AF65-F5344CB8AC3E}">
        <p14:creationId xmlns:p14="http://schemas.microsoft.com/office/powerpoint/2010/main" val="3031881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10</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15" name="TextBox 14">
            <a:extLst>
              <a:ext uri="{FF2B5EF4-FFF2-40B4-BE49-F238E27FC236}">
                <a16:creationId xmlns:a16="http://schemas.microsoft.com/office/drawing/2014/main" id="{1DE3BE71-7C37-42D0-8ADE-D4ED67F1298A}"/>
              </a:ext>
            </a:extLst>
          </p:cNvPr>
          <p:cNvSpPr txBox="1"/>
          <p:nvPr/>
        </p:nvSpPr>
        <p:spPr>
          <a:xfrm>
            <a:off x="0" y="678562"/>
            <a:ext cx="4556760" cy="400110"/>
          </a:xfrm>
          <a:prstGeom prst="rect">
            <a:avLst/>
          </a:prstGeom>
          <a:noFill/>
          <a:ln>
            <a:noFill/>
          </a:ln>
        </p:spPr>
        <p:txBody>
          <a:bodyPr wrap="square" rtlCol="0">
            <a:spAutoFit/>
          </a:bodyPr>
          <a:lstStyle/>
          <a:p>
            <a:pPr algn="ctr"/>
            <a:r>
              <a:rPr lang="en-US" altLang="en-US" sz="2000" b="1" dirty="0">
                <a:solidFill>
                  <a:srgbClr val="FF0000"/>
                </a:solidFill>
                <a:latin typeface="Times New Roman" panose="02020603050405020304" pitchFamily="18" charset="0"/>
                <a:cs typeface="Times New Roman" panose="02020603050405020304" pitchFamily="18" charset="0"/>
              </a:rPr>
              <a:t>Classification of Geothermal Resources</a:t>
            </a:r>
          </a:p>
        </p:txBody>
      </p:sp>
      <p:sp>
        <p:nvSpPr>
          <p:cNvPr id="7" name="Rectangle 6">
            <a:extLst>
              <a:ext uri="{FF2B5EF4-FFF2-40B4-BE49-F238E27FC236}">
                <a16:creationId xmlns:a16="http://schemas.microsoft.com/office/drawing/2014/main" id="{3015EEE1-FABD-4EC5-BFF4-1BC3A794B9A3}"/>
              </a:ext>
            </a:extLst>
          </p:cNvPr>
          <p:cNvSpPr/>
          <p:nvPr/>
        </p:nvSpPr>
        <p:spPr>
          <a:xfrm>
            <a:off x="137160" y="958367"/>
            <a:ext cx="8869680" cy="2533963"/>
          </a:xfrm>
          <a:prstGeom prst="rect">
            <a:avLst/>
          </a:prstGeom>
        </p:spPr>
        <p:txBody>
          <a:bodyPr wrap="square">
            <a:spAutoFit/>
          </a:bodyPr>
          <a:lstStyle/>
          <a:p>
            <a:pPr>
              <a:lnSpc>
                <a:spcPct val="150000"/>
              </a:lnSpc>
            </a:pPr>
            <a:r>
              <a:rPr lang="en-US" b="1" u="sng" dirty="0">
                <a:solidFill>
                  <a:srgbClr val="0000FF"/>
                </a:solidFill>
                <a:latin typeface="Cambria" panose="02040503050406030204" pitchFamily="18" charset="0"/>
                <a:ea typeface="Cambria" panose="02040503050406030204" pitchFamily="18" charset="0"/>
                <a:cs typeface="Helvetica" panose="020B0604020202020204" pitchFamily="34" charset="0"/>
              </a:rPr>
              <a:t>Hot Dry Rock (HDR):</a:t>
            </a:r>
            <a:endParaRPr lang="en-US" b="1" dirty="0">
              <a:solidFill>
                <a:srgbClr val="0000FF"/>
              </a:solidFill>
              <a:latin typeface="Cambria" panose="02040503050406030204" pitchFamily="18" charset="0"/>
              <a:ea typeface="Cambria" panose="02040503050406030204" pitchFamily="18" charset="0"/>
              <a:cs typeface="Helvetica" panose="020B0604020202020204" pitchFamily="34" charset="0"/>
            </a:endParaRPr>
          </a:p>
          <a:p>
            <a:pPr marL="285750" indent="-285750" algn="just">
              <a:lnSpc>
                <a:spcPct val="150000"/>
              </a:lnSpc>
              <a:buFont typeface="Arial" panose="020B0604020202020204" pitchFamily="34" charset="0"/>
              <a:buChar char="•"/>
            </a:pPr>
            <a:r>
              <a:rPr lang="en-US" b="1" dirty="0">
                <a:latin typeface="Cambria" panose="02040503050406030204" pitchFamily="18" charset="0"/>
                <a:ea typeface="Cambria" panose="02040503050406030204" pitchFamily="18" charset="0"/>
                <a:cs typeface="Helvetica" panose="020B0604020202020204" pitchFamily="34" charset="0"/>
              </a:rPr>
              <a:t>High pressure water is pumped through a specially drilled well into a deep body or hot, compact rock causing its hydraulic fracturing. </a:t>
            </a:r>
          </a:p>
          <a:p>
            <a:pPr marL="285750" indent="-285750" algn="just">
              <a:lnSpc>
                <a:spcPct val="150000"/>
              </a:lnSpc>
              <a:buFont typeface="Arial" panose="020B0604020202020204" pitchFamily="34" charset="0"/>
              <a:buChar char="•"/>
            </a:pPr>
            <a:r>
              <a:rPr lang="en-US" b="1" dirty="0">
                <a:latin typeface="Cambria" panose="02040503050406030204" pitchFamily="18" charset="0"/>
                <a:ea typeface="Cambria" panose="02040503050406030204" pitchFamily="18" charset="0"/>
                <a:cs typeface="Helvetica" panose="020B0604020202020204" pitchFamily="34" charset="0"/>
              </a:rPr>
              <a:t>The water permeates these artificial fractures, extracting heat from the surrounding rock, which acts as a natural reservoir. This ‘reservoir’ is later penetrated by a second well, which is used to extract the heated water.</a:t>
            </a:r>
          </a:p>
        </p:txBody>
      </p:sp>
      <p:sp>
        <p:nvSpPr>
          <p:cNvPr id="10" name="Rectangle 9">
            <a:extLst>
              <a:ext uri="{FF2B5EF4-FFF2-40B4-BE49-F238E27FC236}">
                <a16:creationId xmlns:a16="http://schemas.microsoft.com/office/drawing/2014/main" id="{F4F1C4FC-4C68-48A1-8728-F808EE59DF36}"/>
              </a:ext>
            </a:extLst>
          </p:cNvPr>
          <p:cNvSpPr/>
          <p:nvPr/>
        </p:nvSpPr>
        <p:spPr>
          <a:xfrm>
            <a:off x="137160" y="3895485"/>
            <a:ext cx="6556332" cy="1754326"/>
          </a:xfrm>
          <a:prstGeom prst="rect">
            <a:avLst/>
          </a:prstGeom>
        </p:spPr>
        <p:txBody>
          <a:bodyPr wrap="square">
            <a:spAutoFit/>
          </a:bodyPr>
          <a:lstStyle/>
          <a:p>
            <a:pPr algn="just">
              <a:lnSpc>
                <a:spcPct val="150000"/>
              </a:lnSpc>
            </a:pPr>
            <a:r>
              <a:rPr lang="en-US" b="1" dirty="0">
                <a:latin typeface="Cambria" panose="02040503050406030204" pitchFamily="18" charset="0"/>
                <a:ea typeface="Cambria" panose="02040503050406030204" pitchFamily="18" charset="0"/>
                <a:cs typeface="Helvetica" panose="020B0604020202020204" pitchFamily="34" charset="0"/>
              </a:rPr>
              <a:t>The system therefore consists of </a:t>
            </a:r>
            <a:r>
              <a:rPr lang="en-US" b="1" dirty="0">
                <a:solidFill>
                  <a:srgbClr val="FF0000"/>
                </a:solidFill>
                <a:latin typeface="Cambria" panose="02040503050406030204" pitchFamily="18" charset="0"/>
                <a:ea typeface="Cambria" panose="02040503050406030204" pitchFamily="18" charset="0"/>
                <a:cs typeface="Helvetica" panose="020B0604020202020204" pitchFamily="34" charset="0"/>
              </a:rPr>
              <a:t>(</a:t>
            </a:r>
            <a:r>
              <a:rPr lang="en-US" b="1" dirty="0" err="1">
                <a:solidFill>
                  <a:srgbClr val="FF0000"/>
                </a:solidFill>
                <a:latin typeface="Cambria" panose="02040503050406030204" pitchFamily="18" charset="0"/>
                <a:ea typeface="Cambria" panose="02040503050406030204" pitchFamily="18" charset="0"/>
                <a:cs typeface="Helvetica" panose="020B0604020202020204" pitchFamily="34" charset="0"/>
              </a:rPr>
              <a:t>i</a:t>
            </a:r>
            <a:r>
              <a:rPr lang="en-US" b="1" dirty="0">
                <a:solidFill>
                  <a:srgbClr val="FF0000"/>
                </a:solidFill>
                <a:latin typeface="Cambria" panose="02040503050406030204" pitchFamily="18" charset="0"/>
                <a:ea typeface="Cambria" panose="02040503050406030204" pitchFamily="18" charset="0"/>
                <a:cs typeface="Helvetica" panose="020B0604020202020204" pitchFamily="34" charset="0"/>
              </a:rPr>
              <a:t>) the borehole used for hydraulic fracturing, through which cold water is injected into (ii) the artificial reservoir and (iii) the borehole used to extract the hot water. </a:t>
            </a:r>
          </a:p>
        </p:txBody>
      </p:sp>
      <p:pic>
        <p:nvPicPr>
          <p:cNvPr id="12" name="Picture 11" descr="images.jpg">
            <a:extLst>
              <a:ext uri="{FF2B5EF4-FFF2-40B4-BE49-F238E27FC236}">
                <a16:creationId xmlns:a16="http://schemas.microsoft.com/office/drawing/2014/main" id="{A784EEE5-D02F-4C2D-A672-B30ACB32C758}"/>
              </a:ext>
            </a:extLst>
          </p:cNvPr>
          <p:cNvPicPr>
            <a:picLocks noChangeAspect="1"/>
          </p:cNvPicPr>
          <p:nvPr/>
        </p:nvPicPr>
        <p:blipFill>
          <a:blip r:embed="rId3"/>
          <a:stretch>
            <a:fillRect/>
          </a:stretch>
        </p:blipFill>
        <p:spPr>
          <a:xfrm>
            <a:off x="6923484" y="3510585"/>
            <a:ext cx="2209800" cy="2524125"/>
          </a:xfrm>
          <a:prstGeom prst="rect">
            <a:avLst/>
          </a:prstGeom>
        </p:spPr>
      </p:pic>
    </p:spTree>
    <p:extLst>
      <p:ext uri="{BB962C8B-B14F-4D97-AF65-F5344CB8AC3E}">
        <p14:creationId xmlns:p14="http://schemas.microsoft.com/office/powerpoint/2010/main" val="16459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11</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15" name="TextBox 14">
            <a:extLst>
              <a:ext uri="{FF2B5EF4-FFF2-40B4-BE49-F238E27FC236}">
                <a16:creationId xmlns:a16="http://schemas.microsoft.com/office/drawing/2014/main" id="{1DE3BE71-7C37-42D0-8ADE-D4ED67F1298A}"/>
              </a:ext>
            </a:extLst>
          </p:cNvPr>
          <p:cNvSpPr txBox="1"/>
          <p:nvPr/>
        </p:nvSpPr>
        <p:spPr>
          <a:xfrm>
            <a:off x="0" y="678562"/>
            <a:ext cx="4556760" cy="400110"/>
          </a:xfrm>
          <a:prstGeom prst="rect">
            <a:avLst/>
          </a:prstGeom>
          <a:noFill/>
          <a:ln>
            <a:noFill/>
          </a:ln>
        </p:spPr>
        <p:txBody>
          <a:bodyPr wrap="square" rtlCol="0">
            <a:spAutoFit/>
          </a:bodyPr>
          <a:lstStyle/>
          <a:p>
            <a:pPr algn="ctr"/>
            <a:r>
              <a:rPr lang="en-US" altLang="en-US" sz="2000" b="1" dirty="0">
                <a:solidFill>
                  <a:srgbClr val="FF0000"/>
                </a:solidFill>
                <a:latin typeface="Times New Roman" panose="02020603050405020304" pitchFamily="18" charset="0"/>
                <a:cs typeface="Times New Roman" panose="02020603050405020304" pitchFamily="18" charset="0"/>
              </a:rPr>
              <a:t>Classification of Geothermal Resources</a:t>
            </a:r>
          </a:p>
        </p:txBody>
      </p:sp>
      <p:sp>
        <p:nvSpPr>
          <p:cNvPr id="13" name="Rectangle 12">
            <a:extLst>
              <a:ext uri="{FF2B5EF4-FFF2-40B4-BE49-F238E27FC236}">
                <a16:creationId xmlns:a16="http://schemas.microsoft.com/office/drawing/2014/main" id="{54B09AC9-0D70-4426-9CCD-D3522498DC4C}"/>
              </a:ext>
            </a:extLst>
          </p:cNvPr>
          <p:cNvSpPr/>
          <p:nvPr/>
        </p:nvSpPr>
        <p:spPr>
          <a:xfrm>
            <a:off x="137160" y="1196752"/>
            <a:ext cx="8869680" cy="3584379"/>
          </a:xfrm>
          <a:prstGeom prst="rect">
            <a:avLst/>
          </a:prstGeom>
        </p:spPr>
        <p:txBody>
          <a:bodyPr wrap="square">
            <a:spAutoFit/>
          </a:bodyPr>
          <a:lstStyle/>
          <a:p>
            <a:pPr>
              <a:lnSpc>
                <a:spcPct val="150000"/>
              </a:lnSpc>
            </a:pPr>
            <a:r>
              <a:rPr lang="en-US" sz="2200" b="1" u="sng" dirty="0">
                <a:solidFill>
                  <a:srgbClr val="0000FF"/>
                </a:solidFill>
                <a:latin typeface="Cambria" panose="02040503050406030204" pitchFamily="18" charset="0"/>
                <a:ea typeface="Cambria" panose="02040503050406030204" pitchFamily="18" charset="0"/>
                <a:cs typeface="Helvetica" panose="020B0604020202020204" pitchFamily="34" charset="0"/>
              </a:rPr>
              <a:t>Magma:</a:t>
            </a:r>
            <a:endParaRPr lang="en-US" sz="2200" b="1" dirty="0">
              <a:solidFill>
                <a:srgbClr val="0000FF"/>
              </a:solidFill>
              <a:latin typeface="Cambria" panose="02040503050406030204" pitchFamily="18" charset="0"/>
              <a:ea typeface="Cambria" panose="02040503050406030204" pitchFamily="18" charset="0"/>
              <a:cs typeface="Helvetica" panose="020B0604020202020204" pitchFamily="34" charset="0"/>
            </a:endParaRP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These resources offer extremely high-temperature geothermal opportunities but existing technology does not allow recovery of heat.</a:t>
            </a: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However, in the future there might be available them the technology required to exploit these resources and thus might become an important resource of energy.</a:t>
            </a:r>
          </a:p>
        </p:txBody>
      </p:sp>
    </p:spTree>
    <p:extLst>
      <p:ext uri="{BB962C8B-B14F-4D97-AF65-F5344CB8AC3E}">
        <p14:creationId xmlns:p14="http://schemas.microsoft.com/office/powerpoint/2010/main" val="484167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12</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7" name="Rectangle 6">
            <a:extLst>
              <a:ext uri="{FF2B5EF4-FFF2-40B4-BE49-F238E27FC236}">
                <a16:creationId xmlns:a16="http://schemas.microsoft.com/office/drawing/2014/main" id="{4FDA4323-05A1-4DC1-9D93-76230416CE74}"/>
              </a:ext>
            </a:extLst>
          </p:cNvPr>
          <p:cNvSpPr/>
          <p:nvPr/>
        </p:nvSpPr>
        <p:spPr>
          <a:xfrm>
            <a:off x="122332" y="456859"/>
            <a:ext cx="8899336" cy="5739648"/>
          </a:xfrm>
          <a:prstGeom prst="rect">
            <a:avLst/>
          </a:prstGeom>
        </p:spPr>
        <p:txBody>
          <a:bodyPr wrap="square">
            <a:spAutoFit/>
          </a:bodyPr>
          <a:lstStyle/>
          <a:p>
            <a:pPr algn="just">
              <a:lnSpc>
                <a:spcPct val="150000"/>
              </a:lnSpc>
            </a:pPr>
            <a:r>
              <a:rPr lang="en-US" sz="1900" b="1" dirty="0">
                <a:solidFill>
                  <a:srgbClr val="0000FF"/>
                </a:solidFill>
                <a:latin typeface="Cambria" panose="02040503050406030204" pitchFamily="18" charset="0"/>
                <a:ea typeface="Cambria" panose="02040503050406030204" pitchFamily="18" charset="0"/>
                <a:cs typeface="Helvetica" panose="020B0604020202020204" pitchFamily="34" charset="0"/>
              </a:rPr>
              <a:t>Advantages: </a:t>
            </a:r>
          </a:p>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Its reserves are enormous-virtually infinite on historical scale.</a:t>
            </a:r>
          </a:p>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It is less polluting than combustible fuels or nuclear energy.</a:t>
            </a:r>
          </a:p>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It is an indigenous resource that can be developed and make a country less reliant politically and economically and can alleviate the national balance of payments.</a:t>
            </a:r>
          </a:p>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As a rule of thumb, one kilowatt of geothermal base load can substitute about 2 tons of oil annually. </a:t>
            </a:r>
          </a:p>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It is highly versatile.</a:t>
            </a:r>
          </a:p>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Unlike hydropower it is not subject to the variations of the weather.</a:t>
            </a:r>
          </a:p>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It is not </a:t>
            </a:r>
            <a:r>
              <a:rPr lang="en-US" sz="1900" b="1" dirty="0" err="1">
                <a:latin typeface="Cambria" panose="02040503050406030204" pitchFamily="18" charset="0"/>
                <a:ea typeface="Cambria" panose="02040503050406030204" pitchFamily="18" charset="0"/>
                <a:cs typeface="Helvetica" panose="020B0604020202020204" pitchFamily="34" charset="0"/>
              </a:rPr>
              <a:t>labour</a:t>
            </a:r>
            <a:r>
              <a:rPr lang="en-US" sz="1900" b="1" dirty="0">
                <a:latin typeface="Cambria" panose="02040503050406030204" pitchFamily="18" charset="0"/>
                <a:ea typeface="Cambria" panose="02040503050406030204" pitchFamily="18" charset="0"/>
                <a:cs typeface="Helvetica" panose="020B0604020202020204" pitchFamily="34" charset="0"/>
              </a:rPr>
              <a:t> intensive. Once the exploitation of geothermal energy is established, it is thus less vulnerable to disputes such as say strikes in coal mining.</a:t>
            </a:r>
          </a:p>
        </p:txBody>
      </p:sp>
    </p:spTree>
    <p:extLst>
      <p:ext uri="{BB962C8B-B14F-4D97-AF65-F5344CB8AC3E}">
        <p14:creationId xmlns:p14="http://schemas.microsoft.com/office/powerpoint/2010/main" val="16059335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13</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6" name="Rectangle 5">
            <a:extLst>
              <a:ext uri="{FF2B5EF4-FFF2-40B4-BE49-F238E27FC236}">
                <a16:creationId xmlns:a16="http://schemas.microsoft.com/office/drawing/2014/main" id="{5340A630-EDCA-4776-B15A-071B82C046F3}"/>
              </a:ext>
            </a:extLst>
          </p:cNvPr>
          <p:cNvSpPr/>
          <p:nvPr/>
        </p:nvSpPr>
        <p:spPr>
          <a:xfrm>
            <a:off x="116910" y="990600"/>
            <a:ext cx="8869680" cy="3728585"/>
          </a:xfrm>
          <a:prstGeom prst="rect">
            <a:avLst/>
          </a:prstGeom>
        </p:spPr>
        <p:txBody>
          <a:bodyPr wrap="square">
            <a:spAutoFit/>
          </a:bodyPr>
          <a:lstStyle/>
          <a:p>
            <a:pPr algn="just">
              <a:lnSpc>
                <a:spcPct val="150000"/>
              </a:lnSpc>
            </a:pPr>
            <a:r>
              <a:rPr lang="en-US" sz="2000" b="1" dirty="0">
                <a:solidFill>
                  <a:srgbClr val="0000FF"/>
                </a:solidFill>
                <a:latin typeface="Cambria" panose="02040503050406030204" pitchFamily="18" charset="0"/>
                <a:ea typeface="Cambria" panose="02040503050406030204" pitchFamily="18" charset="0"/>
                <a:cs typeface="Helvetica" panose="020B0604020202020204" pitchFamily="34" charset="0"/>
              </a:rPr>
              <a:t>Disadvantages: </a:t>
            </a:r>
          </a:p>
          <a:p>
            <a:pPr marL="285750"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There are no many places on the earth highly suitable for exploit. Most suited areas are on edges of the tectonic plates, namely areas of high volcanic and tectonic activity.</a:t>
            </a:r>
          </a:p>
          <a:p>
            <a:pPr marL="285750"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Expensive exploration</a:t>
            </a:r>
          </a:p>
          <a:p>
            <a:pPr marL="285750"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Brines are corrosive and poisonous</a:t>
            </a:r>
          </a:p>
          <a:p>
            <a:pPr marL="285750"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Complicated reservoir management</a:t>
            </a:r>
          </a:p>
          <a:p>
            <a:pPr marL="285750"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Sensitive to underground disturbances.</a:t>
            </a:r>
          </a:p>
        </p:txBody>
      </p:sp>
    </p:spTree>
    <p:extLst>
      <p:ext uri="{BB962C8B-B14F-4D97-AF65-F5344CB8AC3E}">
        <p14:creationId xmlns:p14="http://schemas.microsoft.com/office/powerpoint/2010/main" val="703421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14</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6" name="Rectangle 5">
            <a:extLst>
              <a:ext uri="{FF2B5EF4-FFF2-40B4-BE49-F238E27FC236}">
                <a16:creationId xmlns:a16="http://schemas.microsoft.com/office/drawing/2014/main" id="{5340A630-EDCA-4776-B15A-071B82C046F3}"/>
              </a:ext>
            </a:extLst>
          </p:cNvPr>
          <p:cNvSpPr/>
          <p:nvPr/>
        </p:nvSpPr>
        <p:spPr>
          <a:xfrm>
            <a:off x="274320" y="907008"/>
            <a:ext cx="8869680" cy="577787"/>
          </a:xfrm>
          <a:prstGeom prst="rect">
            <a:avLst/>
          </a:prstGeom>
        </p:spPr>
        <p:txBody>
          <a:bodyPr wrap="square">
            <a:spAutoFit/>
          </a:bodyPr>
          <a:lstStyle/>
          <a:p>
            <a:pPr algn="just">
              <a:lnSpc>
                <a:spcPct val="150000"/>
              </a:lnSpc>
            </a:pPr>
            <a:r>
              <a:rPr lang="en-US" sz="2400" b="1" dirty="0">
                <a:solidFill>
                  <a:srgbClr val="0000FF"/>
                </a:solidFill>
                <a:latin typeface="Cambria" panose="02040503050406030204" pitchFamily="18" charset="0"/>
                <a:ea typeface="Cambria" panose="02040503050406030204" pitchFamily="18" charset="0"/>
                <a:cs typeface="Helvetica" panose="020B0604020202020204" pitchFamily="34" charset="0"/>
              </a:rPr>
              <a:t>Applications: </a:t>
            </a:r>
          </a:p>
        </p:txBody>
      </p:sp>
      <p:sp>
        <p:nvSpPr>
          <p:cNvPr id="7" name="Rectangle 6">
            <a:extLst>
              <a:ext uri="{FF2B5EF4-FFF2-40B4-BE49-F238E27FC236}">
                <a16:creationId xmlns:a16="http://schemas.microsoft.com/office/drawing/2014/main" id="{AE29B16B-DEBC-49A8-98E0-B3F2C3B595AA}"/>
              </a:ext>
            </a:extLst>
          </p:cNvPr>
          <p:cNvSpPr/>
          <p:nvPr/>
        </p:nvSpPr>
        <p:spPr>
          <a:xfrm>
            <a:off x="274320" y="1807866"/>
            <a:ext cx="8474144" cy="3728585"/>
          </a:xfrm>
          <a:prstGeom prst="rect">
            <a:avLst/>
          </a:prstGeom>
        </p:spPr>
        <p:txBody>
          <a:bodyPr wrap="square">
            <a:spAutoFit/>
          </a:bodyPr>
          <a:lstStyle/>
          <a:p>
            <a:pPr algn="just">
              <a:lnSpc>
                <a:spcPct val="150000"/>
              </a:lnSpc>
            </a:pPr>
            <a:r>
              <a:rPr lang="en-US" sz="2000" b="1" dirty="0">
                <a:solidFill>
                  <a:srgbClr val="FF0000"/>
                </a:solidFill>
                <a:latin typeface="Cambria" panose="02040503050406030204" pitchFamily="18" charset="0"/>
                <a:ea typeface="Cambria" panose="02040503050406030204" pitchFamily="18" charset="0"/>
                <a:cs typeface="Helvetica" panose="020B0604020202020204" pitchFamily="34" charset="0"/>
              </a:rPr>
              <a:t>Uses of Geothermal Energy in the past?</a:t>
            </a:r>
          </a:p>
          <a:p>
            <a:pPr marL="285750" indent="-285750" algn="just">
              <a:lnSpc>
                <a:spcPct val="150000"/>
              </a:lnSpc>
              <a:buFont typeface="Arial" panose="020B0604020202020204" pitchFamily="34" charset="0"/>
              <a:buChar char="•"/>
            </a:pPr>
            <a:r>
              <a:rPr lang="en-US" sz="2000" b="1" dirty="0">
                <a:solidFill>
                  <a:srgbClr val="FF0000"/>
                </a:solidFill>
                <a:latin typeface="Cambria" panose="02040503050406030204" pitchFamily="18" charset="0"/>
                <a:ea typeface="Cambria" panose="02040503050406030204" pitchFamily="18" charset="0"/>
                <a:cs typeface="Helvetica" panose="020B0604020202020204" pitchFamily="34" charset="0"/>
              </a:rPr>
              <a:t>Bathing: </a:t>
            </a:r>
            <a:r>
              <a:rPr lang="en-US" sz="2000" b="1" dirty="0">
                <a:latin typeface="Cambria" panose="02040503050406030204" pitchFamily="18" charset="0"/>
                <a:ea typeface="Cambria" panose="02040503050406030204" pitchFamily="18" charset="0"/>
                <a:cs typeface="Helvetica" panose="020B0604020202020204" pitchFamily="34" charset="0"/>
              </a:rPr>
              <a:t>Ancient civilizations used hot springs for bathing</a:t>
            </a:r>
          </a:p>
          <a:p>
            <a:pPr marL="285750" indent="-285750" algn="just">
              <a:lnSpc>
                <a:spcPct val="150000"/>
              </a:lnSpc>
              <a:buFont typeface="Arial" panose="020B0604020202020204" pitchFamily="34" charset="0"/>
              <a:buChar char="•"/>
            </a:pPr>
            <a:r>
              <a:rPr lang="en-US" sz="2000" b="1" dirty="0">
                <a:solidFill>
                  <a:srgbClr val="FF0000"/>
                </a:solidFill>
                <a:latin typeface="Cambria" panose="02040503050406030204" pitchFamily="18" charset="0"/>
                <a:ea typeface="Cambria" panose="02040503050406030204" pitchFamily="18" charset="0"/>
                <a:cs typeface="Helvetica" panose="020B0604020202020204" pitchFamily="34" charset="0"/>
              </a:rPr>
              <a:t>Medical Therapy: </a:t>
            </a:r>
            <a:r>
              <a:rPr lang="en-US" sz="2000" b="1" dirty="0">
                <a:latin typeface="Cambria" panose="02040503050406030204" pitchFamily="18" charset="0"/>
                <a:ea typeface="Cambria" panose="02040503050406030204" pitchFamily="18" charset="0"/>
                <a:cs typeface="Helvetica" panose="020B0604020202020204" pitchFamily="34" charset="0"/>
              </a:rPr>
              <a:t>Early Romans used geothermal water to treat eye and skin disease</a:t>
            </a:r>
          </a:p>
          <a:p>
            <a:pPr marL="285750" indent="-285750" algn="just">
              <a:lnSpc>
                <a:spcPct val="150000"/>
              </a:lnSpc>
              <a:buFont typeface="Arial" panose="020B0604020202020204" pitchFamily="34" charset="0"/>
              <a:buChar char="•"/>
            </a:pPr>
            <a:r>
              <a:rPr lang="en-US" sz="2000" b="1" dirty="0">
                <a:solidFill>
                  <a:srgbClr val="FF0000"/>
                </a:solidFill>
                <a:latin typeface="Cambria" panose="02040503050406030204" pitchFamily="18" charset="0"/>
                <a:ea typeface="Cambria" panose="02040503050406030204" pitchFamily="18" charset="0"/>
                <a:cs typeface="Helvetica" panose="020B0604020202020204" pitchFamily="34" charset="0"/>
              </a:rPr>
              <a:t>Cooking: </a:t>
            </a:r>
            <a:r>
              <a:rPr lang="en-US" sz="2000" b="1" dirty="0">
                <a:latin typeface="Cambria" panose="02040503050406030204" pitchFamily="18" charset="0"/>
                <a:ea typeface="Cambria" panose="02040503050406030204" pitchFamily="18" charset="0"/>
                <a:cs typeface="Helvetica" panose="020B0604020202020204" pitchFamily="34" charset="0"/>
              </a:rPr>
              <a:t>Native Americans and others used geothermal water for cooking.</a:t>
            </a:r>
          </a:p>
          <a:p>
            <a:pPr marL="285750" indent="-285750" algn="just">
              <a:lnSpc>
                <a:spcPct val="150000"/>
              </a:lnSpc>
              <a:buFont typeface="Arial" panose="020B0604020202020204" pitchFamily="34" charset="0"/>
              <a:buChar char="•"/>
            </a:pPr>
            <a:r>
              <a:rPr lang="en-US" sz="2000" b="1" dirty="0">
                <a:solidFill>
                  <a:srgbClr val="FF0000"/>
                </a:solidFill>
                <a:latin typeface="Cambria" panose="02040503050406030204" pitchFamily="18" charset="0"/>
                <a:ea typeface="Cambria" panose="02040503050406030204" pitchFamily="18" charset="0"/>
                <a:cs typeface="Helvetica" panose="020B0604020202020204" pitchFamily="34" charset="0"/>
              </a:rPr>
              <a:t>Heating: </a:t>
            </a:r>
            <a:r>
              <a:rPr lang="en-US" sz="2000" b="1" dirty="0">
                <a:latin typeface="Cambria" panose="02040503050406030204" pitchFamily="18" charset="0"/>
                <a:ea typeface="Cambria" panose="02040503050406030204" pitchFamily="18" charset="0"/>
                <a:cs typeface="Helvetica" panose="020B0604020202020204" pitchFamily="34" charset="0"/>
              </a:rPr>
              <a:t>Early Romans used geothermal water to heat their homes in </a:t>
            </a:r>
            <a:r>
              <a:rPr lang="en-US" sz="2000" b="1" dirty="0" err="1">
                <a:latin typeface="Cambria" panose="02040503050406030204" pitchFamily="18" charset="0"/>
                <a:ea typeface="Cambria" panose="02040503050406030204" pitchFamily="18" charset="0"/>
                <a:cs typeface="Helvetica" panose="020B0604020202020204" pitchFamily="34" charset="0"/>
              </a:rPr>
              <a:t>Pomeii</a:t>
            </a:r>
            <a:r>
              <a:rPr lang="en-US" sz="2000" b="1" dirty="0">
                <a:latin typeface="Cambria" panose="02040503050406030204" pitchFamily="18" charset="0"/>
                <a:ea typeface="Cambria" panose="02040503050406030204" pitchFamily="18" charset="0"/>
                <a:cs typeface="Helvetica" panose="020B0604020202020204" pitchFamily="34" charset="0"/>
              </a:rPr>
              <a:t>.</a:t>
            </a:r>
          </a:p>
        </p:txBody>
      </p:sp>
    </p:spTree>
    <p:extLst>
      <p:ext uri="{BB962C8B-B14F-4D97-AF65-F5344CB8AC3E}">
        <p14:creationId xmlns:p14="http://schemas.microsoft.com/office/powerpoint/2010/main" val="10095092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15</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6" name="Rectangle 5">
            <a:extLst>
              <a:ext uri="{FF2B5EF4-FFF2-40B4-BE49-F238E27FC236}">
                <a16:creationId xmlns:a16="http://schemas.microsoft.com/office/drawing/2014/main" id="{5340A630-EDCA-4776-B15A-071B82C046F3}"/>
              </a:ext>
            </a:extLst>
          </p:cNvPr>
          <p:cNvSpPr/>
          <p:nvPr/>
        </p:nvSpPr>
        <p:spPr>
          <a:xfrm>
            <a:off x="233954" y="530793"/>
            <a:ext cx="8869680" cy="577787"/>
          </a:xfrm>
          <a:prstGeom prst="rect">
            <a:avLst/>
          </a:prstGeom>
        </p:spPr>
        <p:txBody>
          <a:bodyPr wrap="square">
            <a:spAutoFit/>
          </a:bodyPr>
          <a:lstStyle/>
          <a:p>
            <a:pPr algn="just">
              <a:lnSpc>
                <a:spcPct val="150000"/>
              </a:lnSpc>
            </a:pPr>
            <a:r>
              <a:rPr lang="en-US" sz="2400" b="1" dirty="0">
                <a:solidFill>
                  <a:srgbClr val="0000FF"/>
                </a:solidFill>
                <a:latin typeface="Cambria" panose="02040503050406030204" pitchFamily="18" charset="0"/>
                <a:ea typeface="Cambria" panose="02040503050406030204" pitchFamily="18" charset="0"/>
                <a:cs typeface="Helvetica" panose="020B0604020202020204" pitchFamily="34" charset="0"/>
              </a:rPr>
              <a:t>Geothermal Power Generation System: </a:t>
            </a:r>
          </a:p>
        </p:txBody>
      </p:sp>
      <p:sp>
        <p:nvSpPr>
          <p:cNvPr id="10" name="Rectangle 9">
            <a:extLst>
              <a:ext uri="{FF2B5EF4-FFF2-40B4-BE49-F238E27FC236}">
                <a16:creationId xmlns:a16="http://schemas.microsoft.com/office/drawing/2014/main" id="{1CFF7FB9-8765-4BCA-AE2C-8E387078460A}"/>
              </a:ext>
            </a:extLst>
          </p:cNvPr>
          <p:cNvSpPr/>
          <p:nvPr/>
        </p:nvSpPr>
        <p:spPr>
          <a:xfrm>
            <a:off x="40366" y="908720"/>
            <a:ext cx="8869680" cy="5301067"/>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Depend on the nature of the resource, meaning depends on the geothermal fluid:</a:t>
            </a:r>
          </a:p>
          <a:p>
            <a:pPr marL="742950" lvl="1" indent="-285750" algn="just">
              <a:lnSpc>
                <a:spcPct val="150000"/>
              </a:lnSpc>
              <a:buFont typeface="Arial" panose="020B0604020202020204" pitchFamily="34" charset="0"/>
              <a:buChar char="•"/>
            </a:pPr>
            <a:r>
              <a:rPr lang="en-US" sz="1900" b="1" dirty="0">
                <a:solidFill>
                  <a:srgbClr val="FF0000"/>
                </a:solidFill>
                <a:latin typeface="Cambria" panose="02040503050406030204" pitchFamily="18" charset="0"/>
                <a:ea typeface="Cambria" panose="02040503050406030204" pitchFamily="18" charset="0"/>
                <a:cs typeface="Helvetica" panose="020B0604020202020204" pitchFamily="34" charset="0"/>
              </a:rPr>
              <a:t>Temperature</a:t>
            </a:r>
          </a:p>
          <a:p>
            <a:pPr marL="742950" lvl="1" indent="-285750" algn="just">
              <a:lnSpc>
                <a:spcPct val="150000"/>
              </a:lnSpc>
              <a:buFont typeface="Arial" panose="020B0604020202020204" pitchFamily="34" charset="0"/>
              <a:buChar char="•"/>
            </a:pPr>
            <a:r>
              <a:rPr lang="en-US" sz="1900" b="1" dirty="0">
                <a:solidFill>
                  <a:srgbClr val="FF0000"/>
                </a:solidFill>
                <a:latin typeface="Cambria" panose="02040503050406030204" pitchFamily="18" charset="0"/>
                <a:ea typeface="Cambria" panose="02040503050406030204" pitchFamily="18" charset="0"/>
                <a:cs typeface="Helvetica" panose="020B0604020202020204" pitchFamily="34" charset="0"/>
              </a:rPr>
              <a:t>Pressure</a:t>
            </a:r>
          </a:p>
          <a:p>
            <a:pPr marL="742950" lvl="1" indent="-285750" algn="just">
              <a:lnSpc>
                <a:spcPct val="150000"/>
              </a:lnSpc>
              <a:buFont typeface="Arial" panose="020B0604020202020204" pitchFamily="34" charset="0"/>
              <a:buChar char="•"/>
            </a:pPr>
            <a:r>
              <a:rPr lang="en-US" sz="1900" b="1" dirty="0">
                <a:solidFill>
                  <a:srgbClr val="FF0000"/>
                </a:solidFill>
                <a:latin typeface="Cambria" panose="02040503050406030204" pitchFamily="18" charset="0"/>
                <a:ea typeface="Cambria" panose="02040503050406030204" pitchFamily="18" charset="0"/>
                <a:cs typeface="Helvetica" panose="020B0604020202020204" pitchFamily="34" charset="0"/>
              </a:rPr>
              <a:t>Salinity</a:t>
            </a:r>
          </a:p>
          <a:p>
            <a:pPr marL="742950" lvl="1" indent="-285750" algn="just">
              <a:lnSpc>
                <a:spcPct val="150000"/>
              </a:lnSpc>
              <a:buFont typeface="Arial" panose="020B0604020202020204" pitchFamily="34" charset="0"/>
              <a:buChar char="•"/>
            </a:pPr>
            <a:r>
              <a:rPr lang="en-US" sz="1900" b="1" dirty="0">
                <a:solidFill>
                  <a:srgbClr val="FF0000"/>
                </a:solidFill>
                <a:latin typeface="Cambria" panose="02040503050406030204" pitchFamily="18" charset="0"/>
                <a:ea typeface="Cambria" panose="02040503050406030204" pitchFamily="18" charset="0"/>
                <a:cs typeface="Helvetica" panose="020B0604020202020204" pitchFamily="34" charset="0"/>
              </a:rPr>
              <a:t>Content of other gases</a:t>
            </a:r>
          </a:p>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Typical geothermal plant size: 20-60 </a:t>
            </a:r>
            <a:r>
              <a:rPr lang="en-US" sz="1900" b="1" dirty="0" err="1">
                <a:latin typeface="Cambria" panose="02040503050406030204" pitchFamily="18" charset="0"/>
                <a:ea typeface="Cambria" panose="02040503050406030204" pitchFamily="18" charset="0"/>
                <a:cs typeface="Helvetica" panose="020B0604020202020204" pitchFamily="34" charset="0"/>
              </a:rPr>
              <a:t>Mwe</a:t>
            </a:r>
            <a:endParaRPr lang="en-US" sz="1900" b="1" dirty="0">
              <a:latin typeface="Cambria" panose="02040503050406030204" pitchFamily="18" charset="0"/>
              <a:ea typeface="Cambria" panose="02040503050406030204" pitchFamily="18" charset="0"/>
              <a:cs typeface="Helvetica" panose="020B0604020202020204" pitchFamily="34" charset="0"/>
            </a:endParaRPr>
          </a:p>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A geothermal system consists of three main elements:</a:t>
            </a:r>
          </a:p>
          <a:p>
            <a:pPr marL="742950" lvl="1" indent="-285750" algn="just">
              <a:lnSpc>
                <a:spcPct val="150000"/>
              </a:lnSpc>
              <a:buFont typeface="Wingdings" panose="05000000000000000000" pitchFamily="2" charset="2"/>
              <a:buChar char="§"/>
            </a:pPr>
            <a:r>
              <a:rPr lang="en-US" sz="1900" b="1" dirty="0">
                <a:solidFill>
                  <a:srgbClr val="FF0000"/>
                </a:solidFill>
                <a:latin typeface="Cambria" panose="02040503050406030204" pitchFamily="18" charset="0"/>
                <a:ea typeface="Cambria" panose="02040503050406030204" pitchFamily="18" charset="0"/>
                <a:cs typeface="Helvetica" panose="020B0604020202020204" pitchFamily="34" charset="0"/>
              </a:rPr>
              <a:t>A heat source</a:t>
            </a:r>
          </a:p>
          <a:p>
            <a:pPr marL="742950" lvl="1" indent="-285750" algn="just">
              <a:lnSpc>
                <a:spcPct val="150000"/>
              </a:lnSpc>
              <a:buFont typeface="Wingdings" panose="05000000000000000000" pitchFamily="2" charset="2"/>
              <a:buChar char="§"/>
            </a:pPr>
            <a:r>
              <a:rPr lang="en-US" sz="1900" b="1" dirty="0">
                <a:solidFill>
                  <a:srgbClr val="FF0000"/>
                </a:solidFill>
                <a:latin typeface="Cambria" panose="02040503050406030204" pitchFamily="18" charset="0"/>
                <a:ea typeface="Cambria" panose="02040503050406030204" pitchFamily="18" charset="0"/>
                <a:cs typeface="Helvetica" panose="020B0604020202020204" pitchFamily="34" charset="0"/>
              </a:rPr>
              <a:t>A reservoir and a fluid- the carrier for transferring heat from the source to the power plant</a:t>
            </a:r>
          </a:p>
          <a:p>
            <a:pPr marL="742950" lvl="1" indent="-285750" algn="just">
              <a:lnSpc>
                <a:spcPct val="150000"/>
              </a:lnSpc>
              <a:buFont typeface="Wingdings" panose="05000000000000000000" pitchFamily="2" charset="2"/>
              <a:buChar char="§"/>
            </a:pPr>
            <a:r>
              <a:rPr lang="en-US" sz="1900" b="1" dirty="0">
                <a:solidFill>
                  <a:srgbClr val="FF0000"/>
                </a:solidFill>
                <a:latin typeface="Cambria" panose="02040503050406030204" pitchFamily="18" charset="0"/>
                <a:ea typeface="Cambria" panose="02040503050406030204" pitchFamily="18" charset="0"/>
                <a:cs typeface="Helvetica" panose="020B0604020202020204" pitchFamily="34" charset="0"/>
              </a:rPr>
              <a:t>Power plant</a:t>
            </a:r>
          </a:p>
        </p:txBody>
      </p:sp>
    </p:spTree>
    <p:extLst>
      <p:ext uri="{BB962C8B-B14F-4D97-AF65-F5344CB8AC3E}">
        <p14:creationId xmlns:p14="http://schemas.microsoft.com/office/powerpoint/2010/main" val="3807799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16</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6" name="Rectangle 5">
            <a:extLst>
              <a:ext uri="{FF2B5EF4-FFF2-40B4-BE49-F238E27FC236}">
                <a16:creationId xmlns:a16="http://schemas.microsoft.com/office/drawing/2014/main" id="{5340A630-EDCA-4776-B15A-071B82C046F3}"/>
              </a:ext>
            </a:extLst>
          </p:cNvPr>
          <p:cNvSpPr/>
          <p:nvPr/>
        </p:nvSpPr>
        <p:spPr>
          <a:xfrm>
            <a:off x="233954" y="530793"/>
            <a:ext cx="8869680" cy="577787"/>
          </a:xfrm>
          <a:prstGeom prst="rect">
            <a:avLst/>
          </a:prstGeom>
        </p:spPr>
        <p:txBody>
          <a:bodyPr wrap="square">
            <a:spAutoFit/>
          </a:bodyPr>
          <a:lstStyle/>
          <a:p>
            <a:pPr algn="just">
              <a:lnSpc>
                <a:spcPct val="150000"/>
              </a:lnSpc>
            </a:pPr>
            <a:r>
              <a:rPr lang="en-US" sz="2400" b="1" dirty="0">
                <a:solidFill>
                  <a:srgbClr val="0000FF"/>
                </a:solidFill>
                <a:latin typeface="Cambria" panose="02040503050406030204" pitchFamily="18" charset="0"/>
                <a:ea typeface="Cambria" panose="02040503050406030204" pitchFamily="18" charset="0"/>
                <a:cs typeface="Helvetica" panose="020B0604020202020204" pitchFamily="34" charset="0"/>
              </a:rPr>
              <a:t>Geothermal Power Generation System: </a:t>
            </a:r>
          </a:p>
        </p:txBody>
      </p:sp>
      <p:pic>
        <p:nvPicPr>
          <p:cNvPr id="7" name="Content Placeholder 6" descr="Geothermal-Power-Plant.jpg">
            <a:extLst>
              <a:ext uri="{FF2B5EF4-FFF2-40B4-BE49-F238E27FC236}">
                <a16:creationId xmlns:a16="http://schemas.microsoft.com/office/drawing/2014/main" id="{2DA6C11A-B580-4CCA-BBEB-19EC3510A1C1}"/>
              </a:ext>
            </a:extLst>
          </p:cNvPr>
          <p:cNvPicPr>
            <a:picLocks noChangeAspect="1"/>
          </p:cNvPicPr>
          <p:nvPr/>
        </p:nvPicPr>
        <p:blipFill>
          <a:blip r:embed="rId3"/>
          <a:stretch>
            <a:fillRect/>
          </a:stretch>
        </p:blipFill>
        <p:spPr bwMode="auto">
          <a:xfrm>
            <a:off x="1259632" y="1340768"/>
            <a:ext cx="6501441" cy="44948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37566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17</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6" name="Rectangle 5">
            <a:extLst>
              <a:ext uri="{FF2B5EF4-FFF2-40B4-BE49-F238E27FC236}">
                <a16:creationId xmlns:a16="http://schemas.microsoft.com/office/drawing/2014/main" id="{5340A630-EDCA-4776-B15A-071B82C046F3}"/>
              </a:ext>
            </a:extLst>
          </p:cNvPr>
          <p:cNvSpPr/>
          <p:nvPr/>
        </p:nvSpPr>
        <p:spPr>
          <a:xfrm>
            <a:off x="233954" y="530793"/>
            <a:ext cx="8869680" cy="577787"/>
          </a:xfrm>
          <a:prstGeom prst="rect">
            <a:avLst/>
          </a:prstGeom>
        </p:spPr>
        <p:txBody>
          <a:bodyPr wrap="square">
            <a:spAutoFit/>
          </a:bodyPr>
          <a:lstStyle/>
          <a:p>
            <a:pPr algn="just">
              <a:lnSpc>
                <a:spcPct val="150000"/>
              </a:lnSpc>
            </a:pPr>
            <a:r>
              <a:rPr lang="en-US" sz="2400" b="1" dirty="0">
                <a:solidFill>
                  <a:srgbClr val="0000FF"/>
                </a:solidFill>
                <a:latin typeface="Cambria" panose="02040503050406030204" pitchFamily="18" charset="0"/>
                <a:ea typeface="Cambria" panose="02040503050406030204" pitchFamily="18" charset="0"/>
                <a:cs typeface="Helvetica" panose="020B0604020202020204" pitchFamily="34" charset="0"/>
              </a:rPr>
              <a:t>Single-flash Steam Power Plants: </a:t>
            </a:r>
          </a:p>
        </p:txBody>
      </p:sp>
      <p:sp>
        <p:nvSpPr>
          <p:cNvPr id="10" name="Rectangle 9">
            <a:extLst>
              <a:ext uri="{FF2B5EF4-FFF2-40B4-BE49-F238E27FC236}">
                <a16:creationId xmlns:a16="http://schemas.microsoft.com/office/drawing/2014/main" id="{927EB605-5ABD-45DD-A2E8-560B82A642F5}"/>
              </a:ext>
            </a:extLst>
          </p:cNvPr>
          <p:cNvSpPr/>
          <p:nvPr/>
        </p:nvSpPr>
        <p:spPr>
          <a:xfrm>
            <a:off x="33830" y="1062405"/>
            <a:ext cx="4785881" cy="2949525"/>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dirty="0">
                <a:latin typeface="Cambria" panose="02040503050406030204" pitchFamily="18" charset="0"/>
                <a:ea typeface="Cambria" panose="02040503050406030204" pitchFamily="18" charset="0"/>
                <a:cs typeface="Helvetica" panose="020B0604020202020204" pitchFamily="34" charset="0"/>
              </a:rPr>
              <a:t>Mainstay of the geothermal power industry</a:t>
            </a:r>
          </a:p>
          <a:p>
            <a:pPr marL="285750" indent="-285750" algn="just">
              <a:lnSpc>
                <a:spcPct val="150000"/>
              </a:lnSpc>
              <a:buFont typeface="Arial" panose="020B0604020202020204" pitchFamily="34" charset="0"/>
              <a:buChar char="•"/>
            </a:pPr>
            <a:r>
              <a:rPr lang="en-US" dirty="0">
                <a:latin typeface="Cambria" panose="02040503050406030204" pitchFamily="18" charset="0"/>
                <a:ea typeface="Cambria" panose="02040503050406030204" pitchFamily="18" charset="0"/>
                <a:cs typeface="Helvetica" panose="020B0604020202020204" pitchFamily="34" charset="0"/>
              </a:rPr>
              <a:t>The unit power capacity ranges from 3 to 90 MW</a:t>
            </a:r>
          </a:p>
          <a:p>
            <a:pPr marL="285750" indent="-285750" algn="just">
              <a:lnSpc>
                <a:spcPct val="150000"/>
              </a:lnSpc>
              <a:buFont typeface="Arial" panose="020B0604020202020204" pitchFamily="34" charset="0"/>
              <a:buChar char="•"/>
            </a:pPr>
            <a:r>
              <a:rPr lang="en-US" dirty="0">
                <a:latin typeface="Cambria" panose="02040503050406030204" pitchFamily="18" charset="0"/>
                <a:ea typeface="Cambria" panose="02040503050406030204" pitchFamily="18" charset="0"/>
                <a:cs typeface="Helvetica" panose="020B0604020202020204" pitchFamily="34" charset="0"/>
              </a:rPr>
              <a:t>Typical steam conditions: 155-165 C and 5-6 bar</a:t>
            </a:r>
          </a:p>
          <a:p>
            <a:pPr marL="285750" indent="-285750" algn="just">
              <a:lnSpc>
                <a:spcPct val="150000"/>
              </a:lnSpc>
              <a:buFont typeface="Arial" panose="020B0604020202020204" pitchFamily="34" charset="0"/>
              <a:buChar char="•"/>
            </a:pPr>
            <a:r>
              <a:rPr lang="en-US" dirty="0">
                <a:latin typeface="Cambria" panose="02040503050406030204" pitchFamily="18" charset="0"/>
                <a:ea typeface="Cambria" panose="02040503050406030204" pitchFamily="18" charset="0"/>
                <a:cs typeface="Helvetica" panose="020B0604020202020204" pitchFamily="34" charset="0"/>
              </a:rPr>
              <a:t>Design conditions: currently it is required about 8 kg steam per saleable kWh</a:t>
            </a:r>
          </a:p>
        </p:txBody>
      </p:sp>
      <p:pic>
        <p:nvPicPr>
          <p:cNvPr id="12" name="Content Placeholder 7" descr="cf20cf27-9e7b-45a0-82e3-5e0b6131a49e.png">
            <a:extLst>
              <a:ext uri="{FF2B5EF4-FFF2-40B4-BE49-F238E27FC236}">
                <a16:creationId xmlns:a16="http://schemas.microsoft.com/office/drawing/2014/main" id="{EE257DAF-E91C-4DE8-92B4-EB9848CCC403}"/>
              </a:ext>
            </a:extLst>
          </p:cNvPr>
          <p:cNvPicPr>
            <a:picLocks noChangeAspect="1"/>
          </p:cNvPicPr>
          <p:nvPr/>
        </p:nvPicPr>
        <p:blipFill>
          <a:blip r:embed="rId3"/>
          <a:srcRect b="6471"/>
          <a:stretch>
            <a:fillRect/>
          </a:stretch>
        </p:blipFill>
        <p:spPr bwMode="auto">
          <a:xfrm>
            <a:off x="4789543" y="1176908"/>
            <a:ext cx="4267200" cy="3967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12">
            <a:extLst>
              <a:ext uri="{FF2B5EF4-FFF2-40B4-BE49-F238E27FC236}">
                <a16:creationId xmlns:a16="http://schemas.microsoft.com/office/drawing/2014/main" id="{279E2227-DC67-4574-BAED-9839D8A615C4}"/>
              </a:ext>
            </a:extLst>
          </p:cNvPr>
          <p:cNvSpPr/>
          <p:nvPr/>
        </p:nvSpPr>
        <p:spPr>
          <a:xfrm>
            <a:off x="36851" y="3935952"/>
            <a:ext cx="4782860" cy="872034"/>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dirty="0">
                <a:latin typeface="Cambria" panose="02040503050406030204" pitchFamily="18" charset="0"/>
                <a:ea typeface="Cambria" panose="02040503050406030204" pitchFamily="18" charset="0"/>
                <a:cs typeface="Helvetica" panose="020B0604020202020204" pitchFamily="34" charset="0"/>
              </a:rPr>
              <a:t>Waste brine (</a:t>
            </a:r>
            <a:r>
              <a:rPr lang="en-US" dirty="0" err="1">
                <a:latin typeface="Cambria" panose="02040503050406030204" pitchFamily="18" charset="0"/>
                <a:ea typeface="Cambria" panose="02040503050406030204" pitchFamily="18" charset="0"/>
                <a:cs typeface="Helvetica" panose="020B0604020202020204" pitchFamily="34" charset="0"/>
              </a:rPr>
              <a:t>unflashed</a:t>
            </a:r>
            <a:r>
              <a:rPr lang="en-US" dirty="0">
                <a:latin typeface="Cambria" panose="02040503050406030204" pitchFamily="18" charset="0"/>
                <a:ea typeface="Cambria" panose="02040503050406030204" pitchFamily="18" charset="0"/>
                <a:cs typeface="Helvetica" panose="020B0604020202020204" pitchFamily="34" charset="0"/>
              </a:rPr>
              <a:t>) can be up to 80% of the fluid produced.</a:t>
            </a:r>
          </a:p>
        </p:txBody>
      </p:sp>
      <p:sp>
        <p:nvSpPr>
          <p:cNvPr id="2" name="Rectangle 1">
            <a:extLst>
              <a:ext uri="{FF2B5EF4-FFF2-40B4-BE49-F238E27FC236}">
                <a16:creationId xmlns:a16="http://schemas.microsoft.com/office/drawing/2014/main" id="{9430117D-CF83-49D5-896C-A739DBEF273B}"/>
              </a:ext>
            </a:extLst>
          </p:cNvPr>
          <p:cNvSpPr/>
          <p:nvPr/>
        </p:nvSpPr>
        <p:spPr>
          <a:xfrm>
            <a:off x="33830" y="5002392"/>
            <a:ext cx="9069804" cy="872034"/>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dirty="0">
                <a:latin typeface="Cambria" panose="02040503050406030204" pitchFamily="18" charset="0"/>
                <a:ea typeface="Cambria" panose="02040503050406030204" pitchFamily="18" charset="0"/>
                <a:cs typeface="Helvetica" panose="020B0604020202020204" pitchFamily="34" charset="0"/>
              </a:rPr>
              <a:t>The waste brine is reinjected unless there is a direct heating application. Thus reinjection wells must be available for fluid disposal.</a:t>
            </a:r>
          </a:p>
        </p:txBody>
      </p:sp>
    </p:spTree>
    <p:extLst>
      <p:ext uri="{BB962C8B-B14F-4D97-AF65-F5344CB8AC3E}">
        <p14:creationId xmlns:p14="http://schemas.microsoft.com/office/powerpoint/2010/main" val="39719409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How Double Flash Geothermal Power Station Works">
            <a:hlinkClick r:id="" action="ppaction://media"/>
            <a:extLst>
              <a:ext uri="{FF2B5EF4-FFF2-40B4-BE49-F238E27FC236}">
                <a16:creationId xmlns:a16="http://schemas.microsoft.com/office/drawing/2014/main" id="{BF7812BE-6312-4573-A34E-94D86AF65D0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600200"/>
            <a:ext cx="8045450" cy="4525963"/>
          </a:xfrm>
        </p:spPr>
      </p:pic>
      <p:sp>
        <p:nvSpPr>
          <p:cNvPr id="4" name="Slide Number Placeholder 3">
            <a:extLst>
              <a:ext uri="{FF2B5EF4-FFF2-40B4-BE49-F238E27FC236}">
                <a16:creationId xmlns:a16="http://schemas.microsoft.com/office/drawing/2014/main" id="{4C38DBEB-1D6D-47FE-8169-70708CE7C957}"/>
              </a:ext>
            </a:extLst>
          </p:cNvPr>
          <p:cNvSpPr>
            <a:spLocks noGrp="1"/>
          </p:cNvSpPr>
          <p:nvPr>
            <p:ph type="sldNum" sz="quarter" idx="12"/>
          </p:nvPr>
        </p:nvSpPr>
        <p:spPr/>
        <p:txBody>
          <a:bodyPr/>
          <a:lstStyle/>
          <a:p>
            <a:pPr>
              <a:defRPr/>
            </a:pPr>
            <a:fld id="{47F6B988-E08C-4CCC-98F2-2921209802BF}" type="slidenum">
              <a:rPr lang="ja-JP" altLang="en-US" smtClean="0"/>
              <a:pPr>
                <a:defRPr/>
              </a:pPr>
              <a:t>18</a:t>
            </a:fld>
            <a:endParaRPr lang="ja-JP" altLang="en-US"/>
          </a:p>
        </p:txBody>
      </p:sp>
      <p:sp>
        <p:nvSpPr>
          <p:cNvPr id="6" name="Text Box 4">
            <a:extLst>
              <a:ext uri="{FF2B5EF4-FFF2-40B4-BE49-F238E27FC236}">
                <a16:creationId xmlns:a16="http://schemas.microsoft.com/office/drawing/2014/main" id="{0640DB7B-FAE5-4C98-8707-D538B510E448}"/>
              </a:ext>
            </a:extLst>
          </p:cNvPr>
          <p:cNvSpPr txBox="1">
            <a:spLocks noGrp="1" noChangeArrowheads="1"/>
          </p:cNvSpPr>
          <p:nvPr>
            <p:ph type="title"/>
          </p:nvPr>
        </p:nvSpPr>
        <p:spPr bwMode="auto">
          <a:xfrm>
            <a:off x="457200" y="274638"/>
            <a:ext cx="8229600" cy="1143000"/>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Tree>
    <p:extLst>
      <p:ext uri="{BB962C8B-B14F-4D97-AF65-F5344CB8AC3E}">
        <p14:creationId xmlns:p14="http://schemas.microsoft.com/office/powerpoint/2010/main" val="2663086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65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18</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6" name="Rectangle 5">
            <a:extLst>
              <a:ext uri="{FF2B5EF4-FFF2-40B4-BE49-F238E27FC236}">
                <a16:creationId xmlns:a16="http://schemas.microsoft.com/office/drawing/2014/main" id="{5340A630-EDCA-4776-B15A-071B82C046F3}"/>
              </a:ext>
            </a:extLst>
          </p:cNvPr>
          <p:cNvSpPr/>
          <p:nvPr/>
        </p:nvSpPr>
        <p:spPr>
          <a:xfrm>
            <a:off x="233954" y="530793"/>
            <a:ext cx="8869680" cy="577787"/>
          </a:xfrm>
          <a:prstGeom prst="rect">
            <a:avLst/>
          </a:prstGeom>
        </p:spPr>
        <p:txBody>
          <a:bodyPr wrap="square">
            <a:spAutoFit/>
          </a:bodyPr>
          <a:lstStyle/>
          <a:p>
            <a:pPr algn="just">
              <a:lnSpc>
                <a:spcPct val="150000"/>
              </a:lnSpc>
            </a:pPr>
            <a:r>
              <a:rPr lang="en-US" sz="2400" b="1" dirty="0">
                <a:solidFill>
                  <a:srgbClr val="0000FF"/>
                </a:solidFill>
                <a:latin typeface="Cambria" panose="02040503050406030204" pitchFamily="18" charset="0"/>
                <a:ea typeface="Cambria" panose="02040503050406030204" pitchFamily="18" charset="0"/>
                <a:cs typeface="Helvetica" panose="020B0604020202020204" pitchFamily="34" charset="0"/>
              </a:rPr>
              <a:t>Double-flash Steam Power Plants: </a:t>
            </a:r>
          </a:p>
        </p:txBody>
      </p:sp>
      <p:pic>
        <p:nvPicPr>
          <p:cNvPr id="14" name="Content Placeholder 8" descr="geoth2Flash-en.jpg">
            <a:extLst>
              <a:ext uri="{FF2B5EF4-FFF2-40B4-BE49-F238E27FC236}">
                <a16:creationId xmlns:a16="http://schemas.microsoft.com/office/drawing/2014/main" id="{54484F9E-3CA2-45F7-A4F1-16C4EDCCE2D0}"/>
              </a:ext>
            </a:extLst>
          </p:cNvPr>
          <p:cNvPicPr>
            <a:picLocks noChangeAspect="1"/>
          </p:cNvPicPr>
          <p:nvPr/>
        </p:nvPicPr>
        <p:blipFill>
          <a:blip r:embed="rId3"/>
          <a:stretch>
            <a:fillRect/>
          </a:stretch>
        </p:blipFill>
        <p:spPr bwMode="auto">
          <a:xfrm>
            <a:off x="800097" y="1064300"/>
            <a:ext cx="7543801" cy="3324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a:extLst>
              <a:ext uri="{FF2B5EF4-FFF2-40B4-BE49-F238E27FC236}">
                <a16:creationId xmlns:a16="http://schemas.microsoft.com/office/drawing/2014/main" id="{471EC90F-FE46-419D-969B-2C184497FDCF}"/>
              </a:ext>
            </a:extLst>
          </p:cNvPr>
          <p:cNvSpPr/>
          <p:nvPr/>
        </p:nvSpPr>
        <p:spPr>
          <a:xfrm>
            <a:off x="151407" y="4259037"/>
            <a:ext cx="8841183" cy="1703030"/>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dirty="0">
                <a:latin typeface="Helvetica" panose="020B0604020202020204" pitchFamily="34" charset="0"/>
                <a:cs typeface="Helvetica" panose="020B0604020202020204" pitchFamily="34" charset="0"/>
              </a:rPr>
              <a:t>It is an improvement of the single-flash design. It can produce 15-20% more power output for the same geothermal fluid conditions.</a:t>
            </a:r>
          </a:p>
          <a:p>
            <a:pPr marL="285750" indent="-285750" algn="just">
              <a:lnSpc>
                <a:spcPct val="150000"/>
              </a:lnSpc>
              <a:buFont typeface="Arial" panose="020B0604020202020204" pitchFamily="34" charset="0"/>
              <a:buChar char="•"/>
            </a:pPr>
            <a:r>
              <a:rPr lang="en-US" dirty="0">
                <a:latin typeface="Helvetica" panose="020B0604020202020204" pitchFamily="34" charset="0"/>
                <a:cs typeface="Helvetica" panose="020B0604020202020204" pitchFamily="34" charset="0"/>
              </a:rPr>
              <a:t>Ideal where geothermal fluids contain low levels of impurities.</a:t>
            </a:r>
          </a:p>
          <a:p>
            <a:pPr marL="285750" indent="-285750" algn="just">
              <a:lnSpc>
                <a:spcPct val="150000"/>
              </a:lnSpc>
              <a:buFont typeface="Arial" panose="020B0604020202020204" pitchFamily="34" charset="0"/>
              <a:buChar char="•"/>
            </a:pPr>
            <a:r>
              <a:rPr lang="en-US" dirty="0">
                <a:latin typeface="Helvetica" panose="020B0604020202020204" pitchFamily="34" charset="0"/>
                <a:cs typeface="Helvetica" panose="020B0604020202020204" pitchFamily="34" charset="0"/>
              </a:rPr>
              <a:t>Raises the efficiency up to 20-25% and the plant cost only by 5%</a:t>
            </a:r>
          </a:p>
        </p:txBody>
      </p:sp>
    </p:spTree>
    <p:extLst>
      <p:ext uri="{BB962C8B-B14F-4D97-AF65-F5344CB8AC3E}">
        <p14:creationId xmlns:p14="http://schemas.microsoft.com/office/powerpoint/2010/main" val="1939739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4"/>
          <p:cNvSpPr txBox="1">
            <a:spLocks noChangeArrowheads="1"/>
          </p:cNvSpPr>
          <p:nvPr/>
        </p:nvSpPr>
        <p:spPr bwMode="auto">
          <a:xfrm>
            <a:off x="2881333" y="148570"/>
            <a:ext cx="3816424"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Definition</a:t>
            </a:r>
          </a:p>
        </p:txBody>
      </p:sp>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3</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5D4DB570-B28F-4C17-BC5B-9B066A741368}"/>
              </a:ext>
            </a:extLst>
          </p:cNvPr>
          <p:cNvSpPr txBox="1"/>
          <p:nvPr/>
        </p:nvSpPr>
        <p:spPr>
          <a:xfrm>
            <a:off x="152400" y="764123"/>
            <a:ext cx="8839200" cy="4985980"/>
          </a:xfrm>
          <a:prstGeom prst="rect">
            <a:avLst/>
          </a:prstGeom>
          <a:noFill/>
        </p:spPr>
        <p:txBody>
          <a:bodyPr wrap="square" rtlCol="0">
            <a:spAutoFit/>
          </a:bodyPr>
          <a:lstStyle/>
          <a:p>
            <a:pPr>
              <a:lnSpc>
                <a:spcPct val="150000"/>
              </a:lnSpc>
            </a:pPr>
            <a:r>
              <a:rPr lang="en-US" sz="2000" b="1" dirty="0">
                <a:solidFill>
                  <a:srgbClr val="0000FF"/>
                </a:solidFill>
                <a:latin typeface="Cambria" panose="02040503050406030204" pitchFamily="18" charset="0"/>
                <a:ea typeface="Cambria" panose="02040503050406030204" pitchFamily="18" charset="0"/>
                <a:cs typeface="Helvetica" panose="020B0604020202020204" pitchFamily="34" charset="0"/>
              </a:rPr>
              <a:t>WHAT DOES THE WORD "GEOTHERMAL" MEAN?</a:t>
            </a:r>
          </a:p>
          <a:p>
            <a:pPr marL="742950" lvl="2" indent="-342900">
              <a:lnSpc>
                <a:spcPct val="150000"/>
              </a:lnSpc>
            </a:pPr>
            <a:r>
              <a:rPr lang="en-US" sz="2000" b="1" dirty="0">
                <a:solidFill>
                  <a:srgbClr val="FF0000"/>
                </a:solidFill>
                <a:latin typeface="Cambria" panose="02040503050406030204" pitchFamily="18" charset="0"/>
                <a:ea typeface="Cambria" panose="02040503050406030204" pitchFamily="18" charset="0"/>
                <a:cs typeface="Helvetica" panose="020B0604020202020204" pitchFamily="34" charset="0"/>
              </a:rPr>
              <a:t>Geo = Earth, Thermal = Heat</a:t>
            </a:r>
          </a:p>
          <a:p>
            <a:pPr marL="742950" lvl="2" indent="-342900">
              <a:lnSpc>
                <a:spcPct val="150000"/>
              </a:lnSpc>
            </a:pPr>
            <a:endParaRPr lang="en-US" sz="2000" b="1" dirty="0">
              <a:solidFill>
                <a:srgbClr val="FF0000"/>
              </a:solidFill>
              <a:latin typeface="Cambria" panose="02040503050406030204" pitchFamily="18" charset="0"/>
              <a:ea typeface="Cambria" panose="02040503050406030204" pitchFamily="18" charset="0"/>
              <a:cs typeface="Helvetica" panose="020B0604020202020204" pitchFamily="34" charset="0"/>
            </a:endParaRPr>
          </a:p>
          <a:p>
            <a:pPr>
              <a:lnSpc>
                <a:spcPct val="150000"/>
              </a:lnSpc>
            </a:pPr>
            <a:r>
              <a:rPr lang="en-US" sz="2000" b="1" dirty="0">
                <a:solidFill>
                  <a:srgbClr val="0000FF"/>
                </a:solidFill>
                <a:latin typeface="Cambria" panose="02040503050406030204" pitchFamily="18" charset="0"/>
                <a:ea typeface="Cambria" panose="02040503050406030204" pitchFamily="18" charset="0"/>
                <a:cs typeface="Helvetica" panose="020B0604020202020204" pitchFamily="34" charset="0"/>
              </a:rPr>
              <a:t>WHAT IS GEOTHERMAL ENERGY?</a:t>
            </a:r>
          </a:p>
          <a:p>
            <a:pPr marL="742950" lvl="1" indent="-285750">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Energy that can be extracted from the heat in the earth</a:t>
            </a:r>
          </a:p>
          <a:p>
            <a:pPr marL="742950" lvl="1" indent="-285750">
              <a:lnSpc>
                <a:spcPct val="150000"/>
              </a:lnSpc>
              <a:buFont typeface="Arial" panose="020B0604020202020204" pitchFamily="34" charset="0"/>
              <a:buChar char="•"/>
            </a:pPr>
            <a:endParaRPr lang="en-US" sz="2000" b="1" dirty="0">
              <a:latin typeface="Cambria" panose="02040503050406030204" pitchFamily="18" charset="0"/>
              <a:ea typeface="Cambria" panose="02040503050406030204" pitchFamily="18" charset="0"/>
              <a:cs typeface="Helvetica" panose="020B0604020202020204" pitchFamily="34" charset="0"/>
            </a:endParaRPr>
          </a:p>
          <a:p>
            <a:pPr marL="742950" lvl="1" indent="-285750">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Conditions are most favorable for geothermal activity where the earth's tectonic plates collide, and one slides beneath another. </a:t>
            </a:r>
          </a:p>
          <a:p>
            <a:pPr marL="742950" lvl="1" indent="-285750">
              <a:lnSpc>
                <a:spcPct val="150000"/>
              </a:lnSpc>
              <a:buFont typeface="Arial" panose="020B0604020202020204" pitchFamily="34" charset="0"/>
              <a:buChar char="•"/>
            </a:pPr>
            <a:endParaRPr lang="en-US" sz="2000" b="1" dirty="0">
              <a:latin typeface="Cambria" panose="02040503050406030204" pitchFamily="18" charset="0"/>
              <a:ea typeface="Cambria" panose="02040503050406030204" pitchFamily="18" charset="0"/>
              <a:cs typeface="Helvetica" panose="020B0604020202020204" pitchFamily="34" charset="0"/>
            </a:endParaRPr>
          </a:p>
          <a:p>
            <a:pPr marL="742950" lvl="1" indent="-285750">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The best example of these hot regions is the </a:t>
            </a:r>
            <a:r>
              <a:rPr lang="en-US" sz="2000" b="1" dirty="0">
                <a:solidFill>
                  <a:srgbClr val="FF0000"/>
                </a:solidFill>
                <a:latin typeface="Cambria" panose="02040503050406030204" pitchFamily="18" charset="0"/>
                <a:ea typeface="Cambria" panose="02040503050406030204" pitchFamily="18" charset="0"/>
                <a:cs typeface="Helvetica" panose="020B0604020202020204" pitchFamily="34" charset="0"/>
              </a:rPr>
              <a:t>Pacific Ring of Fire.</a:t>
            </a:r>
          </a:p>
          <a:p>
            <a:endParaRPr lang="en-US" dirty="0"/>
          </a:p>
        </p:txBody>
      </p:sp>
    </p:spTree>
    <p:extLst>
      <p:ext uri="{BB962C8B-B14F-4D97-AF65-F5344CB8AC3E}">
        <p14:creationId xmlns:p14="http://schemas.microsoft.com/office/powerpoint/2010/main" val="37584439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19</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6" name="Rectangle 5">
            <a:extLst>
              <a:ext uri="{FF2B5EF4-FFF2-40B4-BE49-F238E27FC236}">
                <a16:creationId xmlns:a16="http://schemas.microsoft.com/office/drawing/2014/main" id="{5340A630-EDCA-4776-B15A-071B82C046F3}"/>
              </a:ext>
            </a:extLst>
          </p:cNvPr>
          <p:cNvSpPr/>
          <p:nvPr/>
        </p:nvSpPr>
        <p:spPr>
          <a:xfrm>
            <a:off x="233954" y="530793"/>
            <a:ext cx="8869680" cy="577787"/>
          </a:xfrm>
          <a:prstGeom prst="rect">
            <a:avLst/>
          </a:prstGeom>
        </p:spPr>
        <p:txBody>
          <a:bodyPr wrap="square">
            <a:spAutoFit/>
          </a:bodyPr>
          <a:lstStyle/>
          <a:p>
            <a:pPr algn="just">
              <a:lnSpc>
                <a:spcPct val="150000"/>
              </a:lnSpc>
            </a:pPr>
            <a:r>
              <a:rPr lang="en-US" sz="2400" b="1" dirty="0">
                <a:solidFill>
                  <a:srgbClr val="0000FF"/>
                </a:solidFill>
                <a:latin typeface="Cambria" panose="02040503050406030204" pitchFamily="18" charset="0"/>
                <a:ea typeface="Cambria" panose="02040503050406030204" pitchFamily="18" charset="0"/>
                <a:cs typeface="Helvetica" panose="020B0604020202020204" pitchFamily="34" charset="0"/>
              </a:rPr>
              <a:t>Double-flash Steam Power Plants: </a:t>
            </a:r>
          </a:p>
        </p:txBody>
      </p:sp>
      <p:pic>
        <p:nvPicPr>
          <p:cNvPr id="14" name="Content Placeholder 8" descr="geoth2Flash-en.jpg">
            <a:extLst>
              <a:ext uri="{FF2B5EF4-FFF2-40B4-BE49-F238E27FC236}">
                <a16:creationId xmlns:a16="http://schemas.microsoft.com/office/drawing/2014/main" id="{54484F9E-3CA2-45F7-A4F1-16C4EDCCE2D0}"/>
              </a:ext>
            </a:extLst>
          </p:cNvPr>
          <p:cNvPicPr>
            <a:picLocks noChangeAspect="1"/>
          </p:cNvPicPr>
          <p:nvPr/>
        </p:nvPicPr>
        <p:blipFill>
          <a:blip r:embed="rId3"/>
          <a:stretch>
            <a:fillRect/>
          </a:stretch>
        </p:blipFill>
        <p:spPr bwMode="auto">
          <a:xfrm>
            <a:off x="800097" y="1064300"/>
            <a:ext cx="7543801" cy="3324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a:extLst>
              <a:ext uri="{FF2B5EF4-FFF2-40B4-BE49-F238E27FC236}">
                <a16:creationId xmlns:a16="http://schemas.microsoft.com/office/drawing/2014/main" id="{471EC90F-FE46-419D-969B-2C184497FDCF}"/>
              </a:ext>
            </a:extLst>
          </p:cNvPr>
          <p:cNvSpPr/>
          <p:nvPr/>
        </p:nvSpPr>
        <p:spPr>
          <a:xfrm>
            <a:off x="151407" y="4259037"/>
            <a:ext cx="8841183" cy="1703030"/>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dirty="0">
                <a:latin typeface="Helvetica" panose="020B0604020202020204" pitchFamily="34" charset="0"/>
                <a:cs typeface="Helvetica" panose="020B0604020202020204" pitchFamily="34" charset="0"/>
              </a:rPr>
              <a:t>It is an improvement of the single-flash design. It can produce 15-20% more power output for the same geothermal fluid conditions.</a:t>
            </a:r>
          </a:p>
          <a:p>
            <a:pPr marL="285750" indent="-285750" algn="just">
              <a:lnSpc>
                <a:spcPct val="150000"/>
              </a:lnSpc>
              <a:buFont typeface="Arial" panose="020B0604020202020204" pitchFamily="34" charset="0"/>
              <a:buChar char="•"/>
            </a:pPr>
            <a:r>
              <a:rPr lang="en-US" dirty="0">
                <a:latin typeface="Helvetica" panose="020B0604020202020204" pitchFamily="34" charset="0"/>
                <a:cs typeface="Helvetica" panose="020B0604020202020204" pitchFamily="34" charset="0"/>
              </a:rPr>
              <a:t>Ideal where geothermal fluids contain low levels of impurities.</a:t>
            </a:r>
          </a:p>
          <a:p>
            <a:pPr marL="285750" indent="-285750" algn="just">
              <a:lnSpc>
                <a:spcPct val="150000"/>
              </a:lnSpc>
              <a:buFont typeface="Arial" panose="020B0604020202020204" pitchFamily="34" charset="0"/>
              <a:buChar char="•"/>
            </a:pPr>
            <a:r>
              <a:rPr lang="en-US" dirty="0">
                <a:latin typeface="Helvetica" panose="020B0604020202020204" pitchFamily="34" charset="0"/>
                <a:cs typeface="Helvetica" panose="020B0604020202020204" pitchFamily="34" charset="0"/>
              </a:rPr>
              <a:t>Raises the efficiency up to 20-25% and the plant cost only by 5%</a:t>
            </a:r>
          </a:p>
        </p:txBody>
      </p:sp>
    </p:spTree>
    <p:extLst>
      <p:ext uri="{BB962C8B-B14F-4D97-AF65-F5344CB8AC3E}">
        <p14:creationId xmlns:p14="http://schemas.microsoft.com/office/powerpoint/2010/main" val="32288387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20</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10" name="Rectangle 9">
            <a:extLst>
              <a:ext uri="{FF2B5EF4-FFF2-40B4-BE49-F238E27FC236}">
                <a16:creationId xmlns:a16="http://schemas.microsoft.com/office/drawing/2014/main" id="{C2E17656-22EA-4E20-A764-A195F70042AC}"/>
              </a:ext>
            </a:extLst>
          </p:cNvPr>
          <p:cNvSpPr/>
          <p:nvPr/>
        </p:nvSpPr>
        <p:spPr>
          <a:xfrm>
            <a:off x="228600" y="990600"/>
            <a:ext cx="3926284" cy="1221040"/>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sz="1700" b="1" dirty="0">
                <a:latin typeface="Cambria" panose="02040503050406030204" pitchFamily="18" charset="0"/>
                <a:ea typeface="Cambria" panose="02040503050406030204" pitchFamily="18" charset="0"/>
                <a:cs typeface="Helvetica" panose="020B0604020202020204" pitchFamily="34" charset="0"/>
              </a:rPr>
              <a:t>Dry Steam Power Plants</a:t>
            </a:r>
          </a:p>
          <a:p>
            <a:pPr marL="285750" indent="-285750" algn="just">
              <a:lnSpc>
                <a:spcPct val="150000"/>
              </a:lnSpc>
              <a:buFont typeface="Arial" panose="020B0604020202020204" pitchFamily="34" charset="0"/>
              <a:buChar char="•"/>
            </a:pPr>
            <a:r>
              <a:rPr lang="en-US" sz="1700" b="1" dirty="0">
                <a:latin typeface="Cambria" panose="02040503050406030204" pitchFamily="18" charset="0"/>
                <a:ea typeface="Cambria" panose="02040503050406030204" pitchFamily="18" charset="0"/>
                <a:cs typeface="Helvetica" panose="020B0604020202020204" pitchFamily="34" charset="0"/>
              </a:rPr>
              <a:t>Binary Cycle Power Plants</a:t>
            </a:r>
          </a:p>
          <a:p>
            <a:pPr marL="285750" indent="-285750" algn="just">
              <a:lnSpc>
                <a:spcPct val="150000"/>
              </a:lnSpc>
              <a:buFont typeface="Arial" panose="020B0604020202020204" pitchFamily="34" charset="0"/>
              <a:buChar char="•"/>
            </a:pPr>
            <a:r>
              <a:rPr lang="en-US" sz="1700" b="1" dirty="0">
                <a:latin typeface="Cambria" panose="02040503050406030204" pitchFamily="18" charset="0"/>
                <a:ea typeface="Cambria" panose="02040503050406030204" pitchFamily="18" charset="0"/>
                <a:cs typeface="Helvetica" panose="020B0604020202020204" pitchFamily="34" charset="0"/>
              </a:rPr>
              <a:t>Hybrid System</a:t>
            </a:r>
          </a:p>
        </p:txBody>
      </p:sp>
      <p:sp>
        <p:nvSpPr>
          <p:cNvPr id="12" name="TextBox 11">
            <a:extLst>
              <a:ext uri="{FF2B5EF4-FFF2-40B4-BE49-F238E27FC236}">
                <a16:creationId xmlns:a16="http://schemas.microsoft.com/office/drawing/2014/main" id="{EDE8E2D5-058C-45CB-A7B0-D62E38F63153}"/>
              </a:ext>
            </a:extLst>
          </p:cNvPr>
          <p:cNvSpPr txBox="1"/>
          <p:nvPr/>
        </p:nvSpPr>
        <p:spPr>
          <a:xfrm>
            <a:off x="245435" y="707029"/>
            <a:ext cx="3944550" cy="400110"/>
          </a:xfrm>
          <a:prstGeom prst="rect">
            <a:avLst/>
          </a:prstGeom>
          <a:noFill/>
        </p:spPr>
        <p:txBody>
          <a:bodyPr wrap="square" rtlCol="0">
            <a:spAutoFit/>
          </a:bodyPr>
          <a:lstStyle/>
          <a:p>
            <a:pPr algn="ctr"/>
            <a:r>
              <a:rPr lang="en-US" altLang="en-US" sz="2000" b="1" dirty="0">
                <a:solidFill>
                  <a:srgbClr val="FF0000"/>
                </a:solidFill>
                <a:latin typeface="Cambria" panose="02040503050406030204" pitchFamily="18" charset="0"/>
                <a:ea typeface="Cambria" panose="02040503050406030204" pitchFamily="18" charset="0"/>
                <a:cs typeface="Times New Roman" panose="02020603050405020304" pitchFamily="18" charset="0"/>
              </a:rPr>
              <a:t>Other Geothermal Power Plants</a:t>
            </a:r>
          </a:p>
        </p:txBody>
      </p:sp>
      <p:sp>
        <p:nvSpPr>
          <p:cNvPr id="13" name="TextBox 12">
            <a:extLst>
              <a:ext uri="{FF2B5EF4-FFF2-40B4-BE49-F238E27FC236}">
                <a16:creationId xmlns:a16="http://schemas.microsoft.com/office/drawing/2014/main" id="{F557F5E0-E642-4630-8036-3980487AE9E4}"/>
              </a:ext>
            </a:extLst>
          </p:cNvPr>
          <p:cNvSpPr txBox="1"/>
          <p:nvPr/>
        </p:nvSpPr>
        <p:spPr>
          <a:xfrm>
            <a:off x="107504" y="2214791"/>
            <a:ext cx="5256584" cy="400110"/>
          </a:xfrm>
          <a:prstGeom prst="rect">
            <a:avLst/>
          </a:prstGeom>
          <a:noFill/>
        </p:spPr>
        <p:txBody>
          <a:bodyPr wrap="square" rtlCol="0">
            <a:spAutoFit/>
          </a:bodyPr>
          <a:lstStyle/>
          <a:p>
            <a:pPr algn="ctr"/>
            <a:r>
              <a:rPr lang="en-US" altLang="en-US" sz="2000" b="1" dirty="0">
                <a:solidFill>
                  <a:srgbClr val="FF0000"/>
                </a:solidFill>
                <a:latin typeface="Cambria" panose="02040503050406030204" pitchFamily="18" charset="0"/>
                <a:ea typeface="Cambria" panose="02040503050406030204" pitchFamily="18" charset="0"/>
                <a:cs typeface="Times New Roman" panose="02020603050405020304" pitchFamily="18" charset="0"/>
              </a:rPr>
              <a:t>Direct Applications of Geothermal Energy</a:t>
            </a:r>
          </a:p>
        </p:txBody>
      </p:sp>
      <p:sp>
        <p:nvSpPr>
          <p:cNvPr id="16" name="Rectangle 15">
            <a:extLst>
              <a:ext uri="{FF2B5EF4-FFF2-40B4-BE49-F238E27FC236}">
                <a16:creationId xmlns:a16="http://schemas.microsoft.com/office/drawing/2014/main" id="{683C9705-D395-48A6-8560-ED3524B5E0C4}"/>
              </a:ext>
            </a:extLst>
          </p:cNvPr>
          <p:cNvSpPr/>
          <p:nvPr/>
        </p:nvSpPr>
        <p:spPr>
          <a:xfrm>
            <a:off x="122514" y="2472453"/>
            <a:ext cx="8686800" cy="3575531"/>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sz="1700" dirty="0">
                <a:latin typeface="Cambria" panose="02040503050406030204" pitchFamily="18" charset="0"/>
                <a:ea typeface="Cambria" panose="02040503050406030204" pitchFamily="18" charset="0"/>
                <a:cs typeface="Helvetica" panose="020B0604020202020204" pitchFamily="34" charset="0"/>
              </a:rPr>
              <a:t>The most common non-electric use world-wide (in terms of installed capacity in 2005) was</a:t>
            </a:r>
          </a:p>
          <a:p>
            <a:pPr marL="742950" lvl="1" indent="-285750" algn="just">
              <a:lnSpc>
                <a:spcPct val="150000"/>
              </a:lnSpc>
              <a:buFont typeface="Arial" panose="020B0604020202020204" pitchFamily="34" charset="0"/>
              <a:buChar char="•"/>
            </a:pPr>
            <a:r>
              <a:rPr lang="en-US" sz="1700" dirty="0">
                <a:latin typeface="Cambria" panose="02040503050406030204" pitchFamily="18" charset="0"/>
                <a:ea typeface="Cambria" panose="02040503050406030204" pitchFamily="18" charset="0"/>
                <a:cs typeface="Helvetica" panose="020B0604020202020204" pitchFamily="34" charset="0"/>
              </a:rPr>
              <a:t>Heat Pumps (54.4%)</a:t>
            </a:r>
          </a:p>
          <a:p>
            <a:pPr marL="742950" lvl="1" indent="-285750" algn="just">
              <a:lnSpc>
                <a:spcPct val="150000"/>
              </a:lnSpc>
              <a:buFont typeface="Arial" panose="020B0604020202020204" pitchFamily="34" charset="0"/>
              <a:buChar char="•"/>
            </a:pPr>
            <a:r>
              <a:rPr lang="en-US" sz="1700" dirty="0">
                <a:latin typeface="Cambria" panose="02040503050406030204" pitchFamily="18" charset="0"/>
                <a:ea typeface="Cambria" panose="02040503050406030204" pitchFamily="18" charset="0"/>
                <a:cs typeface="Helvetica" panose="020B0604020202020204" pitchFamily="34" charset="0"/>
              </a:rPr>
              <a:t>Bathing (19.1%)</a:t>
            </a:r>
          </a:p>
          <a:p>
            <a:pPr marL="742950" lvl="1" indent="-285750" algn="just">
              <a:lnSpc>
                <a:spcPct val="150000"/>
              </a:lnSpc>
              <a:buFont typeface="Arial" panose="020B0604020202020204" pitchFamily="34" charset="0"/>
              <a:buChar char="•"/>
            </a:pPr>
            <a:r>
              <a:rPr lang="en-US" sz="1700" dirty="0">
                <a:latin typeface="Cambria" panose="02040503050406030204" pitchFamily="18" charset="0"/>
                <a:ea typeface="Cambria" panose="02040503050406030204" pitchFamily="18" charset="0"/>
                <a:cs typeface="Helvetica" panose="020B0604020202020204" pitchFamily="34" charset="0"/>
              </a:rPr>
              <a:t>Space-heating (15.4%)</a:t>
            </a:r>
          </a:p>
          <a:p>
            <a:pPr marL="742950" lvl="1" indent="-285750" algn="just">
              <a:lnSpc>
                <a:spcPct val="150000"/>
              </a:lnSpc>
              <a:buFont typeface="Arial" panose="020B0604020202020204" pitchFamily="34" charset="0"/>
              <a:buChar char="•"/>
            </a:pPr>
            <a:r>
              <a:rPr lang="en-US" sz="1700" dirty="0">
                <a:latin typeface="Cambria" panose="02040503050406030204" pitchFamily="18" charset="0"/>
                <a:ea typeface="Cambria" panose="02040503050406030204" pitchFamily="18" charset="0"/>
                <a:cs typeface="Helvetica" panose="020B0604020202020204" pitchFamily="34" charset="0"/>
              </a:rPr>
              <a:t>Greenhouses (5%)</a:t>
            </a:r>
          </a:p>
          <a:p>
            <a:pPr marL="742950" lvl="1" indent="-285750" algn="just">
              <a:lnSpc>
                <a:spcPct val="150000"/>
              </a:lnSpc>
              <a:buFont typeface="Arial" panose="020B0604020202020204" pitchFamily="34" charset="0"/>
              <a:buChar char="•"/>
            </a:pPr>
            <a:r>
              <a:rPr lang="en-US" sz="1700" dirty="0">
                <a:latin typeface="Cambria" panose="02040503050406030204" pitchFamily="18" charset="0"/>
                <a:ea typeface="Cambria" panose="02040503050406030204" pitchFamily="18" charset="0"/>
                <a:cs typeface="Helvetica" panose="020B0604020202020204" pitchFamily="34" charset="0"/>
              </a:rPr>
              <a:t>Aquaculture (2.2%)</a:t>
            </a:r>
          </a:p>
          <a:p>
            <a:pPr marL="742950" lvl="1" indent="-285750" algn="just">
              <a:lnSpc>
                <a:spcPct val="150000"/>
              </a:lnSpc>
              <a:buFont typeface="Arial" panose="020B0604020202020204" pitchFamily="34" charset="0"/>
              <a:buChar char="•"/>
            </a:pPr>
            <a:r>
              <a:rPr lang="en-US" sz="1700" dirty="0">
                <a:latin typeface="Cambria" panose="02040503050406030204" pitchFamily="18" charset="0"/>
                <a:ea typeface="Cambria" panose="02040503050406030204" pitchFamily="18" charset="0"/>
                <a:cs typeface="Helvetica" panose="020B0604020202020204" pitchFamily="34" charset="0"/>
              </a:rPr>
              <a:t>Industrial Processes (1.7%)</a:t>
            </a:r>
          </a:p>
          <a:p>
            <a:pPr marL="742950" lvl="1" indent="-285750" algn="just">
              <a:lnSpc>
                <a:spcPct val="150000"/>
              </a:lnSpc>
              <a:buFont typeface="Arial" panose="020B0604020202020204" pitchFamily="34" charset="0"/>
              <a:buChar char="•"/>
            </a:pPr>
            <a:r>
              <a:rPr lang="en-US" sz="1700" dirty="0">
                <a:latin typeface="Cambria" panose="02040503050406030204" pitchFamily="18" charset="0"/>
                <a:ea typeface="Cambria" panose="02040503050406030204" pitchFamily="18" charset="0"/>
                <a:cs typeface="Helvetica" panose="020B0604020202020204" pitchFamily="34" charset="0"/>
              </a:rPr>
              <a:t>Others (2.2%)</a:t>
            </a:r>
          </a:p>
        </p:txBody>
      </p:sp>
    </p:spTree>
    <p:extLst>
      <p:ext uri="{BB962C8B-B14F-4D97-AF65-F5344CB8AC3E}">
        <p14:creationId xmlns:p14="http://schemas.microsoft.com/office/powerpoint/2010/main" val="17727186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21</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14" name="TextBox 13">
            <a:extLst>
              <a:ext uri="{FF2B5EF4-FFF2-40B4-BE49-F238E27FC236}">
                <a16:creationId xmlns:a16="http://schemas.microsoft.com/office/drawing/2014/main" id="{940F0D26-224C-415A-80B0-E9F7F04AFCD7}"/>
              </a:ext>
            </a:extLst>
          </p:cNvPr>
          <p:cNvSpPr txBox="1"/>
          <p:nvPr/>
        </p:nvSpPr>
        <p:spPr>
          <a:xfrm>
            <a:off x="-252536" y="663479"/>
            <a:ext cx="3853948" cy="400110"/>
          </a:xfrm>
          <a:prstGeom prst="rect">
            <a:avLst/>
          </a:prstGeom>
          <a:noFill/>
        </p:spPr>
        <p:txBody>
          <a:bodyPr wrap="square" rtlCol="0">
            <a:spAutoFit/>
          </a:bodyPr>
          <a:lstStyle/>
          <a:p>
            <a:pPr algn="ctr"/>
            <a:r>
              <a:rPr lang="en-US" altLang="en-US" sz="2000" b="1" dirty="0">
                <a:solidFill>
                  <a:srgbClr val="FF0000"/>
                </a:solidFill>
                <a:latin typeface="Times New Roman" panose="02020603050405020304" pitchFamily="18" charset="0"/>
                <a:cs typeface="Times New Roman" panose="02020603050405020304" pitchFamily="18" charset="0"/>
              </a:rPr>
              <a:t>Agricultural Applications: </a:t>
            </a:r>
          </a:p>
        </p:txBody>
      </p:sp>
      <p:sp>
        <p:nvSpPr>
          <p:cNvPr id="15" name="Rectangle 14">
            <a:extLst>
              <a:ext uri="{FF2B5EF4-FFF2-40B4-BE49-F238E27FC236}">
                <a16:creationId xmlns:a16="http://schemas.microsoft.com/office/drawing/2014/main" id="{ED844FBA-73C7-4153-8E0E-3B6216C77505}"/>
              </a:ext>
            </a:extLst>
          </p:cNvPr>
          <p:cNvSpPr/>
          <p:nvPr/>
        </p:nvSpPr>
        <p:spPr>
          <a:xfrm>
            <a:off x="107504" y="930485"/>
            <a:ext cx="8686800" cy="2669577"/>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The </a:t>
            </a:r>
            <a:r>
              <a:rPr lang="en-US" sz="1900" b="1" i="1" dirty="0">
                <a:latin typeface="Cambria" panose="02040503050406030204" pitchFamily="18" charset="0"/>
                <a:ea typeface="Cambria" panose="02040503050406030204" pitchFamily="18" charset="0"/>
                <a:cs typeface="Helvetica" panose="020B0604020202020204" pitchFamily="34" charset="0"/>
              </a:rPr>
              <a:t>agricultural applications </a:t>
            </a:r>
            <a:r>
              <a:rPr lang="en-US" sz="1900" b="1" dirty="0">
                <a:latin typeface="Cambria" panose="02040503050406030204" pitchFamily="18" charset="0"/>
                <a:ea typeface="Cambria" panose="02040503050406030204" pitchFamily="18" charset="0"/>
                <a:cs typeface="Helvetica" panose="020B0604020202020204" pitchFamily="34" charset="0"/>
              </a:rPr>
              <a:t>of geothermal fluids consist of open-field agriculture and greenhouse heating.</a:t>
            </a:r>
          </a:p>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Thermal water can be used in open-field agriculture to irrigate and/or heat the soil.</a:t>
            </a:r>
          </a:p>
          <a:p>
            <a:pPr marL="285750" indent="-285750" algn="just">
              <a:lnSpc>
                <a:spcPct val="150000"/>
              </a:lnSpc>
              <a:buFont typeface="Arial" panose="020B0604020202020204" pitchFamily="34" charset="0"/>
              <a:buChar char="•"/>
            </a:pPr>
            <a:r>
              <a:rPr lang="en-US" sz="1900" b="1" dirty="0">
                <a:latin typeface="Cambria" panose="02040503050406030204" pitchFamily="18" charset="0"/>
                <a:ea typeface="Cambria" panose="02040503050406030204" pitchFamily="18" charset="0"/>
                <a:cs typeface="Helvetica" panose="020B0604020202020204" pitchFamily="34" charset="0"/>
              </a:rPr>
              <a:t>The most common application of geothermal energy in agriculture is, in </a:t>
            </a:r>
            <a:r>
              <a:rPr lang="en-US" sz="1900" b="1" i="1" u="sng" dirty="0">
                <a:latin typeface="Cambria" panose="02040503050406030204" pitchFamily="18" charset="0"/>
                <a:ea typeface="Cambria" panose="02040503050406030204" pitchFamily="18" charset="0"/>
                <a:cs typeface="Helvetica" panose="020B0604020202020204" pitchFamily="34" charset="0"/>
              </a:rPr>
              <a:t>greenhouse heating</a:t>
            </a:r>
            <a:r>
              <a:rPr lang="en-US" sz="1900" b="1" dirty="0">
                <a:latin typeface="Cambria" panose="02040503050406030204" pitchFamily="18" charset="0"/>
                <a:ea typeface="Cambria" panose="02040503050406030204" pitchFamily="18" charset="0"/>
                <a:cs typeface="Helvetica" panose="020B0604020202020204" pitchFamily="34" charset="0"/>
              </a:rPr>
              <a:t>.</a:t>
            </a:r>
          </a:p>
        </p:txBody>
      </p:sp>
      <p:pic>
        <p:nvPicPr>
          <p:cNvPr id="17" name="Picture 16">
            <a:extLst>
              <a:ext uri="{FF2B5EF4-FFF2-40B4-BE49-F238E27FC236}">
                <a16:creationId xmlns:a16="http://schemas.microsoft.com/office/drawing/2014/main" id="{60741A0A-3C51-4E80-BFD1-AD4F9ACD4D46}"/>
              </a:ext>
            </a:extLst>
          </p:cNvPr>
          <p:cNvPicPr>
            <a:picLocks noChangeAspect="1"/>
          </p:cNvPicPr>
          <p:nvPr/>
        </p:nvPicPr>
        <p:blipFill>
          <a:blip r:embed="rId3"/>
          <a:stretch>
            <a:fillRect/>
          </a:stretch>
        </p:blipFill>
        <p:spPr>
          <a:xfrm>
            <a:off x="4211960" y="3212976"/>
            <a:ext cx="4191000" cy="2797776"/>
          </a:xfrm>
          <a:prstGeom prst="rect">
            <a:avLst/>
          </a:prstGeom>
        </p:spPr>
      </p:pic>
    </p:spTree>
    <p:extLst>
      <p:ext uri="{BB962C8B-B14F-4D97-AF65-F5344CB8AC3E}">
        <p14:creationId xmlns:p14="http://schemas.microsoft.com/office/powerpoint/2010/main" val="22442974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22</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14" name="TextBox 13">
            <a:extLst>
              <a:ext uri="{FF2B5EF4-FFF2-40B4-BE49-F238E27FC236}">
                <a16:creationId xmlns:a16="http://schemas.microsoft.com/office/drawing/2014/main" id="{940F0D26-224C-415A-80B0-E9F7F04AFCD7}"/>
              </a:ext>
            </a:extLst>
          </p:cNvPr>
          <p:cNvSpPr txBox="1"/>
          <p:nvPr/>
        </p:nvSpPr>
        <p:spPr>
          <a:xfrm>
            <a:off x="-684584" y="832725"/>
            <a:ext cx="3853948" cy="400110"/>
          </a:xfrm>
          <a:prstGeom prst="rect">
            <a:avLst/>
          </a:prstGeom>
          <a:noFill/>
        </p:spPr>
        <p:txBody>
          <a:bodyPr wrap="square" rtlCol="0">
            <a:spAutoFit/>
          </a:bodyPr>
          <a:lstStyle/>
          <a:p>
            <a:pPr algn="ctr"/>
            <a:r>
              <a:rPr lang="en-US" altLang="en-US" sz="2000" b="1" dirty="0">
                <a:solidFill>
                  <a:srgbClr val="FF0000"/>
                </a:solidFill>
                <a:latin typeface="Times New Roman" panose="02020603050405020304" pitchFamily="18" charset="0"/>
                <a:cs typeface="Times New Roman" panose="02020603050405020304" pitchFamily="18" charset="0"/>
              </a:rPr>
              <a:t>Industrial Use: </a:t>
            </a:r>
          </a:p>
        </p:txBody>
      </p:sp>
      <p:sp>
        <p:nvSpPr>
          <p:cNvPr id="10" name="Rectangle 9">
            <a:extLst>
              <a:ext uri="{FF2B5EF4-FFF2-40B4-BE49-F238E27FC236}">
                <a16:creationId xmlns:a16="http://schemas.microsoft.com/office/drawing/2014/main" id="{B7F69F6A-5847-4F3A-A292-CA5C2919575F}"/>
              </a:ext>
            </a:extLst>
          </p:cNvPr>
          <p:cNvSpPr/>
          <p:nvPr/>
        </p:nvSpPr>
        <p:spPr>
          <a:xfrm>
            <a:off x="323528" y="1373360"/>
            <a:ext cx="8686800" cy="4651915"/>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The entire temperature range of geothermal fluids, whether steam or water, can be exploited in industrial applications.</a:t>
            </a:r>
          </a:p>
          <a:p>
            <a:pPr marL="285750"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The different possible forms of utilization include:</a:t>
            </a:r>
          </a:p>
          <a:p>
            <a:pPr marL="742950" lvl="1"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Process heating</a:t>
            </a:r>
          </a:p>
          <a:p>
            <a:pPr marL="742950" lvl="1"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Evaporation</a:t>
            </a:r>
          </a:p>
          <a:p>
            <a:pPr marL="742950" lvl="1"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Drying</a:t>
            </a:r>
          </a:p>
          <a:p>
            <a:pPr marL="742950" lvl="1"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Distillation</a:t>
            </a:r>
          </a:p>
          <a:p>
            <a:pPr marL="742950" lvl="1"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Washing </a:t>
            </a:r>
          </a:p>
          <a:p>
            <a:pPr marL="742950" lvl="1"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De-icing</a:t>
            </a:r>
          </a:p>
          <a:p>
            <a:pPr marL="742950" lvl="1" indent="-285750" algn="just">
              <a:lnSpc>
                <a:spcPct val="150000"/>
              </a:lnSpc>
              <a:buFont typeface="Arial" panose="020B0604020202020204" pitchFamily="34" charset="0"/>
              <a:buChar char="•"/>
            </a:pPr>
            <a:r>
              <a:rPr lang="en-US" sz="2000" b="1" dirty="0">
                <a:latin typeface="Cambria" panose="02040503050406030204" pitchFamily="18" charset="0"/>
                <a:ea typeface="Cambria" panose="02040503050406030204" pitchFamily="18" charset="0"/>
                <a:cs typeface="Helvetica" panose="020B0604020202020204" pitchFamily="34" charset="0"/>
              </a:rPr>
              <a:t>Salt Extraction</a:t>
            </a:r>
          </a:p>
        </p:txBody>
      </p:sp>
    </p:spTree>
    <p:extLst>
      <p:ext uri="{BB962C8B-B14F-4D97-AF65-F5344CB8AC3E}">
        <p14:creationId xmlns:p14="http://schemas.microsoft.com/office/powerpoint/2010/main" val="28891469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4"/>
          <p:cNvSpPr txBox="1">
            <a:spLocks noChangeArrowheads="1"/>
          </p:cNvSpPr>
          <p:nvPr/>
        </p:nvSpPr>
        <p:spPr bwMode="auto">
          <a:xfrm>
            <a:off x="3095836" y="116632"/>
            <a:ext cx="2952328"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Reference</a:t>
            </a:r>
          </a:p>
        </p:txBody>
      </p:sp>
      <p:sp>
        <p:nvSpPr>
          <p:cNvPr id="29" name="Rectangle 28">
            <a:extLst>
              <a:ext uri="{FF2B5EF4-FFF2-40B4-BE49-F238E27FC236}">
                <a16:creationId xmlns:a16="http://schemas.microsoft.com/office/drawing/2014/main" id="{42388748-C47E-4DFF-B666-29ADD87C2EB1}"/>
              </a:ext>
            </a:extLst>
          </p:cNvPr>
          <p:cNvSpPr/>
          <p:nvPr/>
        </p:nvSpPr>
        <p:spPr>
          <a:xfrm>
            <a:off x="359532" y="1268760"/>
            <a:ext cx="8424936" cy="2632003"/>
          </a:xfrm>
          <a:prstGeom prst="rect">
            <a:avLst/>
          </a:prstGeom>
        </p:spPr>
        <p:txBody>
          <a:bodyPr wrap="square">
            <a:spAutoFit/>
          </a:bodyPr>
          <a:lstStyle/>
          <a:p>
            <a:pPr marL="281286" indent="-281286" algn="just">
              <a:lnSpc>
                <a:spcPct val="150000"/>
              </a:lnSpc>
              <a:buFont typeface="Arial" panose="020B0604020202020204" pitchFamily="34" charset="0"/>
              <a:buChar char="•"/>
              <a:tabLst>
                <a:tab pos="393799" algn="l"/>
              </a:tabLst>
            </a:pPr>
            <a:r>
              <a:rPr lang="en-US" sz="1600" dirty="0">
                <a:solidFill>
                  <a:srgbClr val="000000"/>
                </a:solidFill>
                <a:latin typeface="Cambria" panose="02040503050406030204" pitchFamily="18" charset="0"/>
                <a:ea typeface="Cambria" panose="02040503050406030204" pitchFamily="18" charset="0"/>
                <a:cs typeface="Helvetica" panose="020B0604020202020204" pitchFamily="34" charset="0"/>
              </a:rPr>
              <a:t>Lecture notes from Department of Energy Technology, KTH, Sweden</a:t>
            </a:r>
          </a:p>
          <a:p>
            <a:pPr marL="281286" indent="-281286" algn="just">
              <a:lnSpc>
                <a:spcPct val="150000"/>
              </a:lnSpc>
              <a:buFont typeface="Arial" panose="020B0604020202020204" pitchFamily="34" charset="0"/>
              <a:buChar char="•"/>
              <a:tabLst>
                <a:tab pos="393799" algn="l"/>
              </a:tabLst>
            </a:pPr>
            <a:r>
              <a:rPr lang="en-US" sz="1600" dirty="0">
                <a:solidFill>
                  <a:srgbClr val="000000"/>
                </a:solidFill>
                <a:latin typeface="Cambria" panose="02040503050406030204" pitchFamily="18" charset="0"/>
                <a:ea typeface="Cambria" panose="02040503050406030204" pitchFamily="18" charset="0"/>
                <a:cs typeface="Helvetica" panose="020B0604020202020204" pitchFamily="34" charset="0"/>
              </a:rPr>
              <a:t>Wind Energy Explained: Theory, Design and Application,  J. F. </a:t>
            </a:r>
            <a:r>
              <a:rPr lang="en-US" sz="1600" dirty="0" err="1">
                <a:solidFill>
                  <a:srgbClr val="000000"/>
                </a:solidFill>
                <a:latin typeface="Cambria" panose="02040503050406030204" pitchFamily="18" charset="0"/>
                <a:ea typeface="Cambria" panose="02040503050406030204" pitchFamily="18" charset="0"/>
                <a:cs typeface="Helvetica" panose="020B0604020202020204" pitchFamily="34" charset="0"/>
              </a:rPr>
              <a:t>Manwell</a:t>
            </a:r>
            <a:r>
              <a:rPr lang="en-US" sz="1600" dirty="0">
                <a:solidFill>
                  <a:srgbClr val="000000"/>
                </a:solidFill>
                <a:latin typeface="Cambria" panose="02040503050406030204" pitchFamily="18" charset="0"/>
                <a:ea typeface="Cambria" panose="02040503050406030204" pitchFamily="18" charset="0"/>
                <a:cs typeface="Helvetica" panose="020B0604020202020204" pitchFamily="34" charset="0"/>
              </a:rPr>
              <a:t>,  Jon G. McGowan, Anthony L. Rogers, Wiley</a:t>
            </a:r>
          </a:p>
          <a:p>
            <a:pPr marL="281286" indent="-281286" algn="just">
              <a:lnSpc>
                <a:spcPct val="150000"/>
              </a:lnSpc>
              <a:buFont typeface="Arial" panose="020B0604020202020204" pitchFamily="34" charset="0"/>
              <a:buChar char="•"/>
              <a:tabLst>
                <a:tab pos="393799" algn="l"/>
              </a:tabLst>
            </a:pPr>
            <a:r>
              <a:rPr lang="en-US" sz="1600" dirty="0">
                <a:solidFill>
                  <a:srgbClr val="000000"/>
                </a:solidFill>
                <a:latin typeface="Cambria" panose="02040503050406030204" pitchFamily="18" charset="0"/>
                <a:ea typeface="Cambria" panose="02040503050406030204" pitchFamily="18" charset="0"/>
                <a:cs typeface="Helvetica" panose="020B0604020202020204" pitchFamily="34" charset="0"/>
              </a:rPr>
              <a:t>Wind and Solar Power Systems (2nd edition), Mukund R. Patel, CRC press, USA.</a:t>
            </a:r>
          </a:p>
          <a:p>
            <a:pPr marL="281286" indent="-281286" algn="just">
              <a:lnSpc>
                <a:spcPct val="150000"/>
              </a:lnSpc>
              <a:buFont typeface="Arial" panose="020B0604020202020204" pitchFamily="34" charset="0"/>
              <a:buChar char="•"/>
              <a:tabLst>
                <a:tab pos="393799" algn="l"/>
              </a:tabLst>
            </a:pPr>
            <a:r>
              <a:rPr lang="en-US" sz="1600" dirty="0">
                <a:solidFill>
                  <a:srgbClr val="000000"/>
                </a:solidFill>
                <a:latin typeface="Cambria" panose="02040503050406030204" pitchFamily="18" charset="0"/>
                <a:ea typeface="Cambria" panose="02040503050406030204" pitchFamily="18" charset="0"/>
                <a:cs typeface="Helvetica" panose="020B0604020202020204" pitchFamily="34" charset="0"/>
              </a:rPr>
              <a:t>Renewable and Efficient Electric Power Systems, Gilbert M. Masters, Wiley; 2 edition (June 24, 2013)</a:t>
            </a:r>
          </a:p>
          <a:p>
            <a:pPr marL="281286" indent="-281286" algn="just">
              <a:lnSpc>
                <a:spcPct val="150000"/>
              </a:lnSpc>
              <a:buFont typeface="Arial" panose="020B0604020202020204" pitchFamily="34" charset="0"/>
              <a:buChar char="•"/>
              <a:tabLst>
                <a:tab pos="393799" algn="l"/>
              </a:tabLst>
            </a:pPr>
            <a:endParaRPr lang="en-US" sz="1600" dirty="0">
              <a:solidFill>
                <a:srgbClr val="000000"/>
              </a:solidFill>
              <a:latin typeface="Cambria" panose="02040503050406030204" pitchFamily="18" charset="0"/>
              <a:ea typeface="Cambria" panose="02040503050406030204" pitchFamily="18" charset="0"/>
              <a:cs typeface="Helvetica" panose="020B0604020202020204" pitchFamily="34" charset="0"/>
            </a:endParaRPr>
          </a:p>
        </p:txBody>
      </p:sp>
      <p:sp>
        <p:nvSpPr>
          <p:cNvPr id="30" name="Slide Number Placeholder 2">
            <a:extLst>
              <a:ext uri="{FF2B5EF4-FFF2-40B4-BE49-F238E27FC236}">
                <a16:creationId xmlns:a16="http://schemas.microsoft.com/office/drawing/2014/main" id="{76EB4BBC-8CDA-4D24-8A5E-C83E6EAEEA41}"/>
              </a:ext>
            </a:extLst>
          </p:cNvPr>
          <p:cNvSpPr>
            <a:spLocks noGrp="1"/>
          </p:cNvSpPr>
          <p:nvPr>
            <p:ph type="sldNum" sz="quarter" idx="12"/>
          </p:nvPr>
        </p:nvSpPr>
        <p:spPr>
          <a:xfrm>
            <a:off x="3932175" y="6287792"/>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23</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78979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4"/>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3</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58AE140F-66F3-44BF-98C5-30BDF98EBB1A}"/>
              </a:ext>
            </a:extLst>
          </p:cNvPr>
          <p:cNvSpPr/>
          <p:nvPr/>
        </p:nvSpPr>
        <p:spPr>
          <a:xfrm>
            <a:off x="4074124" y="739426"/>
            <a:ext cx="1430841" cy="369332"/>
          </a:xfrm>
          <a:prstGeom prst="rect">
            <a:avLst/>
          </a:prstGeom>
        </p:spPr>
        <p:txBody>
          <a:bodyPr wrap="none">
            <a:spAutoFit/>
          </a:bodyPr>
          <a:lstStyle/>
          <a:p>
            <a:r>
              <a:rPr lang="en-US" altLang="en-US" b="1" dirty="0">
                <a:solidFill>
                  <a:srgbClr val="FF0000"/>
                </a:solidFill>
                <a:latin typeface="Times New Roman" panose="02020603050405020304" pitchFamily="18" charset="0"/>
                <a:cs typeface="Times New Roman" panose="02020603050405020304" pitchFamily="18" charset="0"/>
              </a:rPr>
              <a:t>Ring of Fire </a:t>
            </a:r>
            <a:endParaRPr lang="en-US" dirty="0"/>
          </a:p>
        </p:txBody>
      </p:sp>
      <p:pic>
        <p:nvPicPr>
          <p:cNvPr id="7" name="Picture 6" descr="ring_of_fire.gif">
            <a:extLst>
              <a:ext uri="{FF2B5EF4-FFF2-40B4-BE49-F238E27FC236}">
                <a16:creationId xmlns:a16="http://schemas.microsoft.com/office/drawing/2014/main" id="{829C1BE7-B9FC-4948-8C1E-65E709C717DE}"/>
              </a:ext>
            </a:extLst>
          </p:cNvPr>
          <p:cNvPicPr>
            <a:picLocks noChangeAspect="1"/>
          </p:cNvPicPr>
          <p:nvPr/>
        </p:nvPicPr>
        <p:blipFill>
          <a:blip r:embed="rId3"/>
          <a:stretch>
            <a:fillRect/>
          </a:stretch>
        </p:blipFill>
        <p:spPr>
          <a:xfrm>
            <a:off x="1424744" y="1104296"/>
            <a:ext cx="6609928" cy="4899836"/>
          </a:xfrm>
          <a:prstGeom prst="rect">
            <a:avLst/>
          </a:prstGeom>
        </p:spPr>
      </p:pic>
    </p:spTree>
    <p:extLst>
      <p:ext uri="{BB962C8B-B14F-4D97-AF65-F5344CB8AC3E}">
        <p14:creationId xmlns:p14="http://schemas.microsoft.com/office/powerpoint/2010/main" val="2864397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4</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58AE140F-66F3-44BF-98C5-30BDF98EBB1A}"/>
              </a:ext>
            </a:extLst>
          </p:cNvPr>
          <p:cNvSpPr/>
          <p:nvPr/>
        </p:nvSpPr>
        <p:spPr>
          <a:xfrm>
            <a:off x="3138612" y="739426"/>
            <a:ext cx="1922386" cy="646331"/>
          </a:xfrm>
          <a:prstGeom prst="rect">
            <a:avLst/>
          </a:prstGeom>
        </p:spPr>
        <p:txBody>
          <a:bodyPr wrap="none">
            <a:spAutoFit/>
          </a:bodyPr>
          <a:lstStyle/>
          <a:p>
            <a:r>
              <a:rPr lang="en-US" altLang="en-US" b="1" dirty="0">
                <a:solidFill>
                  <a:srgbClr val="FF0000"/>
                </a:solidFill>
                <a:latin typeface="Times New Roman" panose="02020603050405020304" pitchFamily="18" charset="0"/>
                <a:cs typeface="Times New Roman" panose="02020603050405020304" pitchFamily="18" charset="0"/>
              </a:rPr>
              <a:t>Earth’s Structure</a:t>
            </a:r>
            <a:endParaRPr lang="en-US" altLang="en-US" b="1" dirty="0">
              <a:solidFill>
                <a:srgbClr val="C00000"/>
              </a:solidFill>
              <a:latin typeface="Times New Roman" panose="02020603050405020304" pitchFamily="18" charset="0"/>
              <a:cs typeface="Times New Roman" panose="02020603050405020304" pitchFamily="18" charset="0"/>
            </a:endParaRPr>
          </a:p>
          <a:p>
            <a:r>
              <a:rPr lang="en-US" altLang="en-US" b="1" dirty="0">
                <a:solidFill>
                  <a:srgbClr val="FF0000"/>
                </a:solidFill>
                <a:latin typeface="Times New Roman" panose="02020603050405020304" pitchFamily="18" charset="0"/>
                <a:cs typeface="Times New Roman" panose="02020603050405020304" pitchFamily="18" charset="0"/>
              </a:rPr>
              <a:t> </a:t>
            </a:r>
            <a:endParaRPr lang="en-US" dirty="0"/>
          </a:p>
        </p:txBody>
      </p:sp>
      <p:pic>
        <p:nvPicPr>
          <p:cNvPr id="10" name="Content Placeholder 6" descr="1.jpg">
            <a:extLst>
              <a:ext uri="{FF2B5EF4-FFF2-40B4-BE49-F238E27FC236}">
                <a16:creationId xmlns:a16="http://schemas.microsoft.com/office/drawing/2014/main" id="{8478B1C3-1A6F-497E-9A9E-B82D610D7E2D}"/>
              </a:ext>
            </a:extLst>
          </p:cNvPr>
          <p:cNvPicPr>
            <a:picLocks noChangeAspect="1"/>
          </p:cNvPicPr>
          <p:nvPr/>
        </p:nvPicPr>
        <p:blipFill>
          <a:blip r:embed="rId3"/>
          <a:stretch>
            <a:fillRect/>
          </a:stretch>
        </p:blipFill>
        <p:spPr bwMode="auto">
          <a:xfrm>
            <a:off x="1401380" y="1229858"/>
            <a:ext cx="6615737" cy="4570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Tree>
    <p:extLst>
      <p:ext uri="{BB962C8B-B14F-4D97-AF65-F5344CB8AC3E}">
        <p14:creationId xmlns:p14="http://schemas.microsoft.com/office/powerpoint/2010/main" val="23646839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5</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7" name="Rectangle 6">
            <a:extLst>
              <a:ext uri="{FF2B5EF4-FFF2-40B4-BE49-F238E27FC236}">
                <a16:creationId xmlns:a16="http://schemas.microsoft.com/office/drawing/2014/main" id="{F2BD1C6D-92E2-4DAD-A5AB-67C16980A9D4}"/>
              </a:ext>
            </a:extLst>
          </p:cNvPr>
          <p:cNvSpPr/>
          <p:nvPr/>
        </p:nvSpPr>
        <p:spPr>
          <a:xfrm>
            <a:off x="15090" y="707029"/>
            <a:ext cx="9021406" cy="2949462"/>
          </a:xfrm>
          <a:prstGeom prst="rect">
            <a:avLst/>
          </a:prstGeom>
        </p:spPr>
        <p:txBody>
          <a:bodyPr wrap="square">
            <a:spAutoFit/>
          </a:bodyPr>
          <a:lstStyle/>
          <a:p>
            <a:pPr algn="just">
              <a:lnSpc>
                <a:spcPct val="150000"/>
              </a:lnSpc>
            </a:pPr>
            <a:r>
              <a:rPr lang="en-US" b="1" dirty="0">
                <a:solidFill>
                  <a:srgbClr val="0000FF"/>
                </a:solidFill>
                <a:latin typeface="Cambria" panose="02040503050406030204" pitchFamily="18" charset="0"/>
                <a:ea typeface="Cambria" panose="02040503050406030204" pitchFamily="18" charset="0"/>
              </a:rPr>
              <a:t>How does geothermal heat get up to earth’s surface?</a:t>
            </a:r>
          </a:p>
          <a:p>
            <a:pPr marL="742950" lvl="1" indent="-285750" algn="just">
              <a:lnSpc>
                <a:spcPct val="150000"/>
              </a:lnSpc>
              <a:buFont typeface="Arial" panose="020B0604020202020204" pitchFamily="34" charset="0"/>
              <a:buChar char="•"/>
            </a:pPr>
            <a:r>
              <a:rPr lang="en-US" b="1" dirty="0">
                <a:solidFill>
                  <a:srgbClr val="FF0000"/>
                </a:solidFill>
                <a:latin typeface="Cambria" panose="02040503050406030204" pitchFamily="18" charset="0"/>
                <a:ea typeface="Cambria" panose="02040503050406030204" pitchFamily="18" charset="0"/>
              </a:rPr>
              <a:t>Conduction and Radiation: </a:t>
            </a:r>
            <a:r>
              <a:rPr lang="en-US" b="1" dirty="0">
                <a:latin typeface="Cambria" panose="02040503050406030204" pitchFamily="18" charset="0"/>
                <a:ea typeface="Cambria" panose="02040503050406030204" pitchFamily="18" charset="0"/>
              </a:rPr>
              <a:t>Heat from the Earth’s interior flows outward. It is transferred to the outer layer of rock or the crust.</a:t>
            </a:r>
          </a:p>
          <a:p>
            <a:pPr marL="742950" lvl="1" indent="-285750" algn="just">
              <a:lnSpc>
                <a:spcPct val="150000"/>
              </a:lnSpc>
              <a:buFont typeface="Arial" panose="020B0604020202020204" pitchFamily="34" charset="0"/>
              <a:buChar char="•"/>
            </a:pPr>
            <a:endParaRPr lang="en-US" b="1" dirty="0">
              <a:latin typeface="Cambria" panose="02040503050406030204" pitchFamily="18" charset="0"/>
              <a:ea typeface="Cambria" panose="02040503050406030204" pitchFamily="18" charset="0"/>
            </a:endParaRPr>
          </a:p>
          <a:p>
            <a:pPr marL="742950" lvl="1" indent="-285750" algn="just">
              <a:lnSpc>
                <a:spcPct val="150000"/>
              </a:lnSpc>
              <a:buFont typeface="Arial" panose="020B0604020202020204" pitchFamily="34" charset="0"/>
              <a:buChar char="•"/>
            </a:pPr>
            <a:r>
              <a:rPr lang="en-US" b="1" dirty="0">
                <a:solidFill>
                  <a:srgbClr val="FF0000"/>
                </a:solidFill>
                <a:latin typeface="Cambria" panose="02040503050406030204" pitchFamily="18" charset="0"/>
                <a:ea typeface="Cambria" panose="02040503050406030204" pitchFamily="18" charset="0"/>
              </a:rPr>
              <a:t>Convection: </a:t>
            </a:r>
            <a:r>
              <a:rPr lang="en-US" b="1" dirty="0">
                <a:latin typeface="Cambria" panose="02040503050406030204" pitchFamily="18" charset="0"/>
                <a:ea typeface="Cambria" panose="02040503050406030204" pitchFamily="18" charset="0"/>
              </a:rPr>
              <a:t>In some regions, the mantle beneath the crust may be hot enough to partly melt and create magma. Magma rising upward out of the mantle can bring intense shallow heat into the crust.</a:t>
            </a:r>
          </a:p>
        </p:txBody>
      </p:sp>
      <p:pic>
        <p:nvPicPr>
          <p:cNvPr id="12" name="Picture 11" descr="yelmud.jpg">
            <a:extLst>
              <a:ext uri="{FF2B5EF4-FFF2-40B4-BE49-F238E27FC236}">
                <a16:creationId xmlns:a16="http://schemas.microsoft.com/office/drawing/2014/main" id="{38707F07-9662-4E90-8333-86550272207B}"/>
              </a:ext>
            </a:extLst>
          </p:cNvPr>
          <p:cNvPicPr>
            <a:picLocks noChangeAspect="1"/>
          </p:cNvPicPr>
          <p:nvPr/>
        </p:nvPicPr>
        <p:blipFill>
          <a:blip r:embed="rId3"/>
          <a:stretch>
            <a:fillRect/>
          </a:stretch>
        </p:blipFill>
        <p:spPr>
          <a:xfrm>
            <a:off x="127451" y="3789040"/>
            <a:ext cx="2646437" cy="2020518"/>
          </a:xfrm>
          <a:prstGeom prst="rect">
            <a:avLst/>
          </a:prstGeom>
        </p:spPr>
      </p:pic>
      <p:pic>
        <p:nvPicPr>
          <p:cNvPr id="13" name="Picture 12" descr="modern-marvels-iceland-fumarole.jpg">
            <a:extLst>
              <a:ext uri="{FF2B5EF4-FFF2-40B4-BE49-F238E27FC236}">
                <a16:creationId xmlns:a16="http://schemas.microsoft.com/office/drawing/2014/main" id="{611BCF29-B71B-48D6-9E78-EBDB840A49CD}"/>
              </a:ext>
            </a:extLst>
          </p:cNvPr>
          <p:cNvPicPr>
            <a:picLocks noChangeAspect="1"/>
          </p:cNvPicPr>
          <p:nvPr/>
        </p:nvPicPr>
        <p:blipFill>
          <a:blip r:embed="rId4"/>
          <a:stretch>
            <a:fillRect/>
          </a:stretch>
        </p:blipFill>
        <p:spPr>
          <a:xfrm>
            <a:off x="2899590" y="3789040"/>
            <a:ext cx="2967023" cy="2020518"/>
          </a:xfrm>
          <a:prstGeom prst="rect">
            <a:avLst/>
          </a:prstGeom>
        </p:spPr>
      </p:pic>
      <p:pic>
        <p:nvPicPr>
          <p:cNvPr id="14" name="Picture 13" descr="basics_clip_image002_0006.jpg">
            <a:extLst>
              <a:ext uri="{FF2B5EF4-FFF2-40B4-BE49-F238E27FC236}">
                <a16:creationId xmlns:a16="http://schemas.microsoft.com/office/drawing/2014/main" id="{0191676A-4A29-44FD-A7C1-B3FB4D8718E4}"/>
              </a:ext>
            </a:extLst>
          </p:cNvPr>
          <p:cNvPicPr>
            <a:picLocks noChangeAspect="1"/>
          </p:cNvPicPr>
          <p:nvPr/>
        </p:nvPicPr>
        <p:blipFill>
          <a:blip r:embed="rId5"/>
          <a:stretch>
            <a:fillRect/>
          </a:stretch>
        </p:blipFill>
        <p:spPr>
          <a:xfrm>
            <a:off x="6023790" y="3789040"/>
            <a:ext cx="3048000" cy="1961552"/>
          </a:xfrm>
          <a:prstGeom prst="rect">
            <a:avLst/>
          </a:prstGeom>
        </p:spPr>
      </p:pic>
    </p:spTree>
    <p:extLst>
      <p:ext uri="{BB962C8B-B14F-4D97-AF65-F5344CB8AC3E}">
        <p14:creationId xmlns:p14="http://schemas.microsoft.com/office/powerpoint/2010/main" val="1269631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6</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10" name="Rectangle 9">
            <a:extLst>
              <a:ext uri="{FF2B5EF4-FFF2-40B4-BE49-F238E27FC236}">
                <a16:creationId xmlns:a16="http://schemas.microsoft.com/office/drawing/2014/main" id="{B9B0EB00-9CAF-4C98-BFA2-56304CE89EB9}"/>
              </a:ext>
            </a:extLst>
          </p:cNvPr>
          <p:cNvSpPr/>
          <p:nvPr/>
        </p:nvSpPr>
        <p:spPr>
          <a:xfrm>
            <a:off x="421987" y="1305341"/>
            <a:ext cx="8869680" cy="4247317"/>
          </a:xfrm>
          <a:prstGeom prst="rect">
            <a:avLst/>
          </a:prstGeom>
        </p:spPr>
        <p:txBody>
          <a:bodyPr wrap="square">
            <a:spAutoFit/>
          </a:bodyPr>
          <a:lstStyle/>
          <a:p>
            <a:pPr marL="285750" indent="-285750">
              <a:lnSpc>
                <a:spcPct val="150000"/>
              </a:lnSpc>
              <a:buFont typeface="Arial" panose="020B0604020202020204" pitchFamily="34" charset="0"/>
              <a:buChar char="•"/>
            </a:pPr>
            <a:r>
              <a:rPr lang="en-US" b="1" dirty="0">
                <a:latin typeface="Cambria" panose="02040503050406030204" pitchFamily="18" charset="0"/>
                <a:ea typeface="Cambria" panose="02040503050406030204" pitchFamily="18" charset="0"/>
                <a:cs typeface="Helvetica" panose="020B0604020202020204" pitchFamily="34" charset="0"/>
              </a:rPr>
              <a:t>By Type-</a:t>
            </a:r>
          </a:p>
          <a:p>
            <a:pPr marL="742950" lvl="1" indent="-285750">
              <a:lnSpc>
                <a:spcPct val="150000"/>
              </a:lnSpc>
              <a:buFont typeface="Arial" panose="020B0604020202020204" pitchFamily="34" charset="0"/>
              <a:buChar char="•"/>
            </a:pPr>
            <a:r>
              <a:rPr lang="en-US" b="1" dirty="0">
                <a:latin typeface="Cambria" panose="02040503050406030204" pitchFamily="18" charset="0"/>
                <a:ea typeface="Cambria" panose="02040503050406030204" pitchFamily="18" charset="0"/>
                <a:cs typeface="Helvetica" panose="020B0604020202020204" pitchFamily="34" charset="0"/>
              </a:rPr>
              <a:t>Low Enthalpy</a:t>
            </a:r>
          </a:p>
          <a:p>
            <a:pPr marL="742950" lvl="1" indent="-285750">
              <a:lnSpc>
                <a:spcPct val="150000"/>
              </a:lnSpc>
              <a:buFont typeface="Arial" panose="020B0604020202020204" pitchFamily="34" charset="0"/>
              <a:buChar char="•"/>
            </a:pPr>
            <a:r>
              <a:rPr lang="en-US" b="1" dirty="0">
                <a:latin typeface="Cambria" panose="02040503050406030204" pitchFamily="18" charset="0"/>
                <a:ea typeface="Cambria" panose="02040503050406030204" pitchFamily="18" charset="0"/>
                <a:cs typeface="Helvetica" panose="020B0604020202020204" pitchFamily="34" charset="0"/>
              </a:rPr>
              <a:t>Intermediate Enthalpy</a:t>
            </a:r>
          </a:p>
          <a:p>
            <a:pPr marL="742950" lvl="1" indent="-285750">
              <a:lnSpc>
                <a:spcPct val="150000"/>
              </a:lnSpc>
              <a:buFont typeface="Arial" panose="020B0604020202020204" pitchFamily="34" charset="0"/>
              <a:buChar char="•"/>
            </a:pPr>
            <a:r>
              <a:rPr lang="en-US" b="1" dirty="0">
                <a:latin typeface="Cambria" panose="02040503050406030204" pitchFamily="18" charset="0"/>
                <a:ea typeface="Cambria" panose="02040503050406030204" pitchFamily="18" charset="0"/>
                <a:cs typeface="Helvetica" panose="020B0604020202020204" pitchFamily="34" charset="0"/>
              </a:rPr>
              <a:t>High Enthalpy</a:t>
            </a:r>
          </a:p>
          <a:p>
            <a:pPr marL="285750" indent="-285750">
              <a:lnSpc>
                <a:spcPct val="150000"/>
              </a:lnSpc>
              <a:buFont typeface="Arial" panose="020B0604020202020204" pitchFamily="34" charset="0"/>
              <a:buChar char="•"/>
            </a:pPr>
            <a:r>
              <a:rPr lang="en-US" b="1" dirty="0">
                <a:latin typeface="Cambria" panose="02040503050406030204" pitchFamily="18" charset="0"/>
                <a:ea typeface="Cambria" panose="02040503050406030204" pitchFamily="18" charset="0"/>
                <a:cs typeface="Helvetica" panose="020B0604020202020204" pitchFamily="34" charset="0"/>
              </a:rPr>
              <a:t>By Source</a:t>
            </a:r>
          </a:p>
          <a:p>
            <a:pPr marL="742950" lvl="1" indent="-285750">
              <a:lnSpc>
                <a:spcPct val="150000"/>
              </a:lnSpc>
              <a:buFont typeface="Arial" panose="020B0604020202020204" pitchFamily="34" charset="0"/>
              <a:buChar char="•"/>
            </a:pPr>
            <a:r>
              <a:rPr lang="en-US" b="1" dirty="0">
                <a:latin typeface="Cambria" panose="02040503050406030204" pitchFamily="18" charset="0"/>
                <a:ea typeface="Cambria" panose="02040503050406030204" pitchFamily="18" charset="0"/>
                <a:cs typeface="Helvetica" panose="020B0604020202020204" pitchFamily="34" charset="0"/>
              </a:rPr>
              <a:t>Hot Dry Rock</a:t>
            </a:r>
          </a:p>
          <a:p>
            <a:pPr marL="742950" lvl="1" indent="-285750">
              <a:lnSpc>
                <a:spcPct val="150000"/>
              </a:lnSpc>
              <a:buFont typeface="Arial" panose="020B0604020202020204" pitchFamily="34" charset="0"/>
              <a:buChar char="•"/>
            </a:pPr>
            <a:r>
              <a:rPr lang="en-US" b="1" dirty="0">
                <a:solidFill>
                  <a:srgbClr val="0000FF"/>
                </a:solidFill>
                <a:latin typeface="Cambria" panose="02040503050406030204" pitchFamily="18" charset="0"/>
                <a:ea typeface="Cambria" panose="02040503050406030204" pitchFamily="18" charset="0"/>
                <a:cs typeface="Helvetica" panose="020B0604020202020204" pitchFamily="34" charset="0"/>
              </a:rPr>
              <a:t>Liquid-dominated</a:t>
            </a:r>
          </a:p>
          <a:p>
            <a:pPr marL="742950" lvl="1" indent="-285750">
              <a:lnSpc>
                <a:spcPct val="150000"/>
              </a:lnSpc>
              <a:buFont typeface="Arial" panose="020B0604020202020204" pitchFamily="34" charset="0"/>
              <a:buChar char="•"/>
            </a:pPr>
            <a:r>
              <a:rPr lang="en-US" b="1" dirty="0">
                <a:solidFill>
                  <a:srgbClr val="0000FF"/>
                </a:solidFill>
                <a:latin typeface="Cambria" panose="02040503050406030204" pitchFamily="18" charset="0"/>
                <a:ea typeface="Cambria" panose="02040503050406030204" pitchFamily="18" charset="0"/>
                <a:cs typeface="Helvetica" panose="020B0604020202020204" pitchFamily="34" charset="0"/>
              </a:rPr>
              <a:t>Vapor dominated </a:t>
            </a:r>
          </a:p>
          <a:p>
            <a:pPr marL="742950" lvl="1" indent="-285750">
              <a:lnSpc>
                <a:spcPct val="150000"/>
              </a:lnSpc>
              <a:buFont typeface="Arial" panose="020B0604020202020204" pitchFamily="34" charset="0"/>
              <a:buChar char="•"/>
            </a:pPr>
            <a:r>
              <a:rPr lang="en-US" b="1" dirty="0" err="1">
                <a:latin typeface="Cambria" panose="02040503050406030204" pitchFamily="18" charset="0"/>
                <a:ea typeface="Cambria" panose="02040503050406030204" pitchFamily="18" charset="0"/>
                <a:cs typeface="Helvetica" panose="020B0604020202020204" pitchFamily="34" charset="0"/>
              </a:rPr>
              <a:t>Geopressurized</a:t>
            </a:r>
            <a:r>
              <a:rPr lang="en-US" b="1" dirty="0">
                <a:latin typeface="Cambria" panose="02040503050406030204" pitchFamily="18" charset="0"/>
                <a:ea typeface="Cambria" panose="02040503050406030204" pitchFamily="18" charset="0"/>
                <a:cs typeface="Helvetica" panose="020B0604020202020204" pitchFamily="34" charset="0"/>
              </a:rPr>
              <a:t> fluids</a:t>
            </a:r>
          </a:p>
          <a:p>
            <a:pPr marL="742950" lvl="1" indent="-285750">
              <a:lnSpc>
                <a:spcPct val="150000"/>
              </a:lnSpc>
              <a:buFont typeface="Arial" panose="020B0604020202020204" pitchFamily="34" charset="0"/>
              <a:buChar char="•"/>
            </a:pPr>
            <a:r>
              <a:rPr lang="en-US" b="1" dirty="0">
                <a:latin typeface="Cambria" panose="02040503050406030204" pitchFamily="18" charset="0"/>
                <a:ea typeface="Cambria" panose="02040503050406030204" pitchFamily="18" charset="0"/>
                <a:cs typeface="Helvetica" panose="020B0604020202020204" pitchFamily="34" charset="0"/>
              </a:rPr>
              <a:t>Magma</a:t>
            </a:r>
          </a:p>
        </p:txBody>
      </p:sp>
      <p:sp>
        <p:nvSpPr>
          <p:cNvPr id="15" name="TextBox 14">
            <a:extLst>
              <a:ext uri="{FF2B5EF4-FFF2-40B4-BE49-F238E27FC236}">
                <a16:creationId xmlns:a16="http://schemas.microsoft.com/office/drawing/2014/main" id="{1DE3BE71-7C37-42D0-8ADE-D4ED67F1298A}"/>
              </a:ext>
            </a:extLst>
          </p:cNvPr>
          <p:cNvSpPr txBox="1"/>
          <p:nvPr/>
        </p:nvSpPr>
        <p:spPr>
          <a:xfrm>
            <a:off x="232783" y="728999"/>
            <a:ext cx="4556760" cy="400110"/>
          </a:xfrm>
          <a:prstGeom prst="rect">
            <a:avLst/>
          </a:prstGeom>
          <a:noFill/>
          <a:ln>
            <a:noFill/>
          </a:ln>
        </p:spPr>
        <p:txBody>
          <a:bodyPr wrap="square" rtlCol="0">
            <a:spAutoFit/>
          </a:bodyPr>
          <a:lstStyle/>
          <a:p>
            <a:pPr algn="ctr"/>
            <a:r>
              <a:rPr lang="en-US" altLang="en-US" sz="2000" b="1" dirty="0">
                <a:solidFill>
                  <a:srgbClr val="FF0000"/>
                </a:solidFill>
                <a:latin typeface="Times New Roman" panose="02020603050405020304" pitchFamily="18" charset="0"/>
                <a:cs typeface="Times New Roman" panose="02020603050405020304" pitchFamily="18" charset="0"/>
              </a:rPr>
              <a:t>Classification of Geothermal Resources</a:t>
            </a:r>
          </a:p>
        </p:txBody>
      </p:sp>
    </p:spTree>
    <p:extLst>
      <p:ext uri="{BB962C8B-B14F-4D97-AF65-F5344CB8AC3E}">
        <p14:creationId xmlns:p14="http://schemas.microsoft.com/office/powerpoint/2010/main" val="558891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7</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15" name="TextBox 14">
            <a:extLst>
              <a:ext uri="{FF2B5EF4-FFF2-40B4-BE49-F238E27FC236}">
                <a16:creationId xmlns:a16="http://schemas.microsoft.com/office/drawing/2014/main" id="{1DE3BE71-7C37-42D0-8ADE-D4ED67F1298A}"/>
              </a:ext>
            </a:extLst>
          </p:cNvPr>
          <p:cNvSpPr txBox="1"/>
          <p:nvPr/>
        </p:nvSpPr>
        <p:spPr>
          <a:xfrm>
            <a:off x="232783" y="728999"/>
            <a:ext cx="4556760" cy="400110"/>
          </a:xfrm>
          <a:prstGeom prst="rect">
            <a:avLst/>
          </a:prstGeom>
          <a:noFill/>
          <a:ln>
            <a:noFill/>
          </a:ln>
        </p:spPr>
        <p:txBody>
          <a:bodyPr wrap="square" rtlCol="0">
            <a:spAutoFit/>
          </a:bodyPr>
          <a:lstStyle/>
          <a:p>
            <a:pPr algn="ctr"/>
            <a:r>
              <a:rPr lang="en-US" altLang="en-US" sz="2000" b="1" dirty="0">
                <a:solidFill>
                  <a:srgbClr val="FF0000"/>
                </a:solidFill>
                <a:latin typeface="Times New Roman" panose="02020603050405020304" pitchFamily="18" charset="0"/>
                <a:cs typeface="Times New Roman" panose="02020603050405020304" pitchFamily="18" charset="0"/>
              </a:rPr>
              <a:t>Classification of Geothermal Resources</a:t>
            </a:r>
          </a:p>
        </p:txBody>
      </p:sp>
      <p:sp>
        <p:nvSpPr>
          <p:cNvPr id="7" name="Rectangle 6">
            <a:extLst>
              <a:ext uri="{FF2B5EF4-FFF2-40B4-BE49-F238E27FC236}">
                <a16:creationId xmlns:a16="http://schemas.microsoft.com/office/drawing/2014/main" id="{AEBBEA4E-D29F-45A1-B996-5F7EC337F48F}"/>
              </a:ext>
            </a:extLst>
          </p:cNvPr>
          <p:cNvSpPr/>
          <p:nvPr/>
        </p:nvSpPr>
        <p:spPr>
          <a:xfrm>
            <a:off x="265440" y="1412776"/>
            <a:ext cx="8869680" cy="4092211"/>
          </a:xfrm>
          <a:prstGeom prst="rect">
            <a:avLst/>
          </a:prstGeom>
        </p:spPr>
        <p:txBody>
          <a:bodyPr wrap="square">
            <a:spAutoFit/>
          </a:bodyPr>
          <a:lstStyle/>
          <a:p>
            <a:pPr>
              <a:lnSpc>
                <a:spcPct val="150000"/>
              </a:lnSpc>
            </a:pPr>
            <a:r>
              <a:rPr lang="en-US" sz="2200" b="1" u="sng" dirty="0">
                <a:solidFill>
                  <a:srgbClr val="0000FF"/>
                </a:solidFill>
                <a:latin typeface="Cambria" panose="02040503050406030204" pitchFamily="18" charset="0"/>
                <a:ea typeface="Cambria" panose="02040503050406030204" pitchFamily="18" charset="0"/>
                <a:cs typeface="Helvetica" panose="020B0604020202020204" pitchFamily="34" charset="0"/>
              </a:rPr>
              <a:t>Liquid-dominated Resources:</a:t>
            </a:r>
            <a:endParaRPr lang="en-US" sz="2200" b="1" dirty="0">
              <a:solidFill>
                <a:srgbClr val="0000FF"/>
              </a:solidFill>
              <a:latin typeface="Cambria" panose="02040503050406030204" pitchFamily="18" charset="0"/>
              <a:ea typeface="Cambria" panose="02040503050406030204" pitchFamily="18" charset="0"/>
              <a:cs typeface="Helvetica" panose="020B0604020202020204" pitchFamily="34" charset="0"/>
            </a:endParaRP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These are the most commons of the hydrothermal resources. </a:t>
            </a: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In a liquid-dominated resource the water is the continuous phase.</a:t>
            </a: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It can be present as </a:t>
            </a:r>
            <a:r>
              <a:rPr lang="en-US" sz="2200" b="1" dirty="0" err="1">
                <a:latin typeface="Cambria" panose="02040503050406030204" pitchFamily="18" charset="0"/>
                <a:ea typeface="Cambria" panose="02040503050406030204" pitchFamily="18" charset="0"/>
                <a:cs typeface="Helvetica" panose="020B0604020202020204" pitchFamily="34" charset="0"/>
              </a:rPr>
              <a:t>vapour</a:t>
            </a:r>
            <a:r>
              <a:rPr lang="en-US" sz="2200" b="1" dirty="0">
                <a:latin typeface="Cambria" panose="02040503050406030204" pitchFamily="18" charset="0"/>
                <a:ea typeface="Cambria" panose="02040503050406030204" pitchFamily="18" charset="0"/>
                <a:cs typeface="Helvetica" panose="020B0604020202020204" pitchFamily="34" charset="0"/>
              </a:rPr>
              <a:t> but also as bubbles.</a:t>
            </a: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Depending on the temperature and pressure there is more or less </a:t>
            </a:r>
            <a:r>
              <a:rPr lang="en-US" sz="2200" b="1" dirty="0" err="1">
                <a:latin typeface="Cambria" panose="02040503050406030204" pitchFamily="18" charset="0"/>
                <a:ea typeface="Cambria" panose="02040503050406030204" pitchFamily="18" charset="0"/>
                <a:cs typeface="Helvetica" panose="020B0604020202020204" pitchFamily="34" charset="0"/>
              </a:rPr>
              <a:t>vapour</a:t>
            </a:r>
            <a:r>
              <a:rPr lang="en-US" sz="2200" b="1" dirty="0">
                <a:latin typeface="Cambria" panose="02040503050406030204" pitchFamily="18" charset="0"/>
                <a:ea typeface="Cambria" panose="02040503050406030204" pitchFamily="18" charset="0"/>
                <a:cs typeface="Helvetica" panose="020B0604020202020204" pitchFamily="34" charset="0"/>
              </a:rPr>
              <a:t>.</a:t>
            </a: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The pressure in these resources is fairly low typically 0.5 – 1 </a:t>
            </a:r>
            <a:r>
              <a:rPr lang="en-US" sz="2200" b="1" dirty="0" err="1">
                <a:latin typeface="Cambria" panose="02040503050406030204" pitchFamily="18" charset="0"/>
                <a:ea typeface="Cambria" panose="02040503050406030204" pitchFamily="18" charset="0"/>
                <a:cs typeface="Helvetica" panose="020B0604020202020204" pitchFamily="34" charset="0"/>
              </a:rPr>
              <a:t>Mpa</a:t>
            </a:r>
            <a:r>
              <a:rPr lang="en-US" sz="2200" b="1" dirty="0">
                <a:latin typeface="Cambria" panose="02040503050406030204" pitchFamily="18" charset="0"/>
                <a:ea typeface="Cambria" panose="02040503050406030204" pitchFamily="18" charset="0"/>
                <a:cs typeface="Helvetica" panose="020B0604020202020204" pitchFamily="34" charset="0"/>
              </a:rPr>
              <a:t> and the temperature is around 180</a:t>
            </a:r>
            <a:r>
              <a:rPr lang="en-US" sz="2200" b="1" baseline="30000" dirty="0">
                <a:latin typeface="Cambria" panose="02040503050406030204" pitchFamily="18" charset="0"/>
                <a:ea typeface="Cambria" panose="02040503050406030204" pitchFamily="18" charset="0"/>
                <a:cs typeface="Helvetica" panose="020B0604020202020204" pitchFamily="34" charset="0"/>
              </a:rPr>
              <a:t>O</a:t>
            </a:r>
            <a:r>
              <a:rPr lang="en-US" sz="2200" b="1" dirty="0">
                <a:latin typeface="Cambria" panose="02040503050406030204" pitchFamily="18" charset="0"/>
                <a:ea typeface="Cambria" panose="02040503050406030204" pitchFamily="18" charset="0"/>
                <a:cs typeface="Helvetica" panose="020B0604020202020204" pitchFamily="34" charset="0"/>
              </a:rPr>
              <a:t>C.</a:t>
            </a:r>
          </a:p>
        </p:txBody>
      </p:sp>
    </p:spTree>
    <p:extLst>
      <p:ext uri="{BB962C8B-B14F-4D97-AF65-F5344CB8AC3E}">
        <p14:creationId xmlns:p14="http://schemas.microsoft.com/office/powerpoint/2010/main" val="14823010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8</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15" name="TextBox 14">
            <a:extLst>
              <a:ext uri="{FF2B5EF4-FFF2-40B4-BE49-F238E27FC236}">
                <a16:creationId xmlns:a16="http://schemas.microsoft.com/office/drawing/2014/main" id="{1DE3BE71-7C37-42D0-8ADE-D4ED67F1298A}"/>
              </a:ext>
            </a:extLst>
          </p:cNvPr>
          <p:cNvSpPr txBox="1"/>
          <p:nvPr/>
        </p:nvSpPr>
        <p:spPr>
          <a:xfrm>
            <a:off x="0" y="678562"/>
            <a:ext cx="4556760" cy="400110"/>
          </a:xfrm>
          <a:prstGeom prst="rect">
            <a:avLst/>
          </a:prstGeom>
          <a:noFill/>
          <a:ln>
            <a:noFill/>
          </a:ln>
        </p:spPr>
        <p:txBody>
          <a:bodyPr wrap="square" rtlCol="0">
            <a:spAutoFit/>
          </a:bodyPr>
          <a:lstStyle/>
          <a:p>
            <a:pPr algn="ctr"/>
            <a:r>
              <a:rPr lang="en-US" altLang="en-US" sz="2000" b="1" dirty="0">
                <a:solidFill>
                  <a:srgbClr val="FF0000"/>
                </a:solidFill>
                <a:latin typeface="Times New Roman" panose="02020603050405020304" pitchFamily="18" charset="0"/>
                <a:cs typeface="Times New Roman" panose="02020603050405020304" pitchFamily="18" charset="0"/>
              </a:rPr>
              <a:t>Classification of Geothermal Resources</a:t>
            </a:r>
          </a:p>
        </p:txBody>
      </p:sp>
      <p:sp>
        <p:nvSpPr>
          <p:cNvPr id="10" name="Rectangle 9">
            <a:extLst>
              <a:ext uri="{FF2B5EF4-FFF2-40B4-BE49-F238E27FC236}">
                <a16:creationId xmlns:a16="http://schemas.microsoft.com/office/drawing/2014/main" id="{0DE75B3F-FB06-4182-9308-545749B047F8}"/>
              </a:ext>
            </a:extLst>
          </p:cNvPr>
          <p:cNvSpPr/>
          <p:nvPr/>
        </p:nvSpPr>
        <p:spPr>
          <a:xfrm>
            <a:off x="107504" y="878617"/>
            <a:ext cx="8552250" cy="3584379"/>
          </a:xfrm>
          <a:prstGeom prst="rect">
            <a:avLst/>
          </a:prstGeom>
        </p:spPr>
        <p:txBody>
          <a:bodyPr wrap="square">
            <a:spAutoFit/>
          </a:bodyPr>
          <a:lstStyle/>
          <a:p>
            <a:pPr>
              <a:lnSpc>
                <a:spcPct val="150000"/>
              </a:lnSpc>
            </a:pPr>
            <a:r>
              <a:rPr lang="en-US" sz="2200" b="1" u="sng" dirty="0" err="1">
                <a:solidFill>
                  <a:srgbClr val="0000FF"/>
                </a:solidFill>
                <a:latin typeface="Cambria" panose="02040503050406030204" pitchFamily="18" charset="0"/>
                <a:ea typeface="Cambria" panose="02040503050406030204" pitchFamily="18" charset="0"/>
                <a:cs typeface="Helvetica" panose="020B0604020202020204" pitchFamily="34" charset="0"/>
              </a:rPr>
              <a:t>Vapour</a:t>
            </a:r>
            <a:r>
              <a:rPr lang="en-US" sz="2200" b="1" u="sng" dirty="0">
                <a:solidFill>
                  <a:srgbClr val="0000FF"/>
                </a:solidFill>
                <a:latin typeface="Cambria" panose="02040503050406030204" pitchFamily="18" charset="0"/>
                <a:ea typeface="Cambria" panose="02040503050406030204" pitchFamily="18" charset="0"/>
                <a:cs typeface="Helvetica" panose="020B0604020202020204" pitchFamily="34" charset="0"/>
              </a:rPr>
              <a:t>-dominated Systems:</a:t>
            </a:r>
            <a:endParaRPr lang="en-US" sz="2200" b="1" dirty="0">
              <a:solidFill>
                <a:srgbClr val="0000FF"/>
              </a:solidFill>
              <a:latin typeface="Cambria" panose="02040503050406030204" pitchFamily="18" charset="0"/>
              <a:ea typeface="Cambria" panose="02040503050406030204" pitchFamily="18" charset="0"/>
              <a:cs typeface="Helvetica" panose="020B0604020202020204" pitchFamily="34" charset="0"/>
            </a:endParaRP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Liquid water and </a:t>
            </a:r>
            <a:r>
              <a:rPr lang="en-US" sz="2200" b="1" dirty="0" err="1">
                <a:latin typeface="Cambria" panose="02040503050406030204" pitchFamily="18" charset="0"/>
                <a:ea typeface="Cambria" panose="02040503050406030204" pitchFamily="18" charset="0"/>
                <a:cs typeface="Helvetica" panose="020B0604020202020204" pitchFamily="34" charset="0"/>
              </a:rPr>
              <a:t>vapour</a:t>
            </a:r>
            <a:r>
              <a:rPr lang="en-US" sz="2200" b="1" dirty="0">
                <a:latin typeface="Cambria" panose="02040503050406030204" pitchFamily="18" charset="0"/>
                <a:ea typeface="Cambria" panose="02040503050406030204" pitchFamily="18" charset="0"/>
                <a:cs typeface="Helvetica" panose="020B0604020202020204" pitchFamily="34" charset="0"/>
              </a:rPr>
              <a:t> normally co-exist in the reservoir, with </a:t>
            </a:r>
            <a:r>
              <a:rPr lang="en-US" sz="2200" b="1" dirty="0" err="1">
                <a:latin typeface="Cambria" panose="02040503050406030204" pitchFamily="18" charset="0"/>
                <a:ea typeface="Cambria" panose="02040503050406030204" pitchFamily="18" charset="0"/>
                <a:cs typeface="Helvetica" panose="020B0604020202020204" pitchFamily="34" charset="0"/>
              </a:rPr>
              <a:t>vapour</a:t>
            </a:r>
            <a:r>
              <a:rPr lang="en-US" sz="2200" b="1" dirty="0">
                <a:latin typeface="Cambria" panose="02040503050406030204" pitchFamily="18" charset="0"/>
                <a:ea typeface="Cambria" panose="02040503050406030204" pitchFamily="18" charset="0"/>
                <a:cs typeface="Helvetica" panose="020B0604020202020204" pitchFamily="34" charset="0"/>
              </a:rPr>
              <a:t> as the continuous, pressure-controlling phase.</a:t>
            </a: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Geothermal systems of this type, the best-known of which are </a:t>
            </a:r>
            <a:r>
              <a:rPr lang="en-US" sz="2200" b="1" dirty="0" err="1">
                <a:latin typeface="Cambria" panose="02040503050406030204" pitchFamily="18" charset="0"/>
                <a:ea typeface="Cambria" panose="02040503050406030204" pitchFamily="18" charset="0"/>
                <a:cs typeface="Helvetica" panose="020B0604020202020204" pitchFamily="34" charset="0"/>
              </a:rPr>
              <a:t>Larderello</a:t>
            </a:r>
            <a:r>
              <a:rPr lang="en-US" sz="2200" b="1" dirty="0">
                <a:latin typeface="Cambria" panose="02040503050406030204" pitchFamily="18" charset="0"/>
                <a:ea typeface="Cambria" panose="02040503050406030204" pitchFamily="18" charset="0"/>
                <a:cs typeface="Helvetica" panose="020B0604020202020204" pitchFamily="34" charset="0"/>
              </a:rPr>
              <a:t> in Italy and the Geysers in California, are somewhat rare and are high temperature systems.</a:t>
            </a: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They normally produce dry-to-superheated steam.</a:t>
            </a:r>
          </a:p>
        </p:txBody>
      </p:sp>
      <p:pic>
        <p:nvPicPr>
          <p:cNvPr id="12" name="Picture 11">
            <a:extLst>
              <a:ext uri="{FF2B5EF4-FFF2-40B4-BE49-F238E27FC236}">
                <a16:creationId xmlns:a16="http://schemas.microsoft.com/office/drawing/2014/main" id="{BC08E28C-26D3-49CA-A516-AAB807130A54}"/>
              </a:ext>
            </a:extLst>
          </p:cNvPr>
          <p:cNvPicPr>
            <a:picLocks noChangeAspect="1"/>
          </p:cNvPicPr>
          <p:nvPr/>
        </p:nvPicPr>
        <p:blipFill>
          <a:blip r:embed="rId3"/>
          <a:stretch>
            <a:fillRect/>
          </a:stretch>
        </p:blipFill>
        <p:spPr>
          <a:xfrm>
            <a:off x="3655671" y="4462996"/>
            <a:ext cx="2267744" cy="1702855"/>
          </a:xfrm>
          <a:prstGeom prst="rect">
            <a:avLst/>
          </a:prstGeom>
        </p:spPr>
      </p:pic>
    </p:spTree>
    <p:extLst>
      <p:ext uri="{BB962C8B-B14F-4D97-AF65-F5344CB8AC3E}">
        <p14:creationId xmlns:p14="http://schemas.microsoft.com/office/powerpoint/2010/main" val="26909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p:cNvSpPr>
            <a:spLocks noGrp="1"/>
          </p:cNvSpPr>
          <p:nvPr>
            <p:ph type="sldNum" sz="quarter" idx="12"/>
          </p:nvPr>
        </p:nvSpPr>
        <p:spPr>
          <a:xfrm>
            <a:off x="3937733" y="6344305"/>
            <a:ext cx="2133600" cy="365125"/>
          </a:xfrm>
        </p:spPr>
        <p:txBody>
          <a:bodyPr/>
          <a:lstStyle/>
          <a:p>
            <a:pPr>
              <a:defRPr/>
            </a:pPr>
            <a:r>
              <a:rPr lang="en-US" altLang="ja-JP" sz="2400" b="1" dirty="0">
                <a:solidFill>
                  <a:schemeClr val="tx1"/>
                </a:solidFill>
                <a:latin typeface="Times New Roman" panose="02020603050405020304" pitchFamily="18" charset="0"/>
                <a:cs typeface="Times New Roman" panose="02020603050405020304" pitchFamily="18" charset="0"/>
              </a:rPr>
              <a:t>9</a:t>
            </a:r>
            <a:endParaRPr lang="ja-JP" altLang="en-US" sz="2400" b="1" dirty="0">
              <a:solidFill>
                <a:schemeClr val="tx1"/>
              </a:solidFill>
              <a:latin typeface="Times New Roman" panose="02020603050405020304" pitchFamily="18" charset="0"/>
              <a:cs typeface="Times New Roman" panose="02020603050405020304" pitchFamily="18" charset="0"/>
            </a:endParaRPr>
          </a:p>
        </p:txBody>
      </p:sp>
      <p:sp>
        <p:nvSpPr>
          <p:cNvPr id="11" name="Text Box 4">
            <a:extLst>
              <a:ext uri="{FF2B5EF4-FFF2-40B4-BE49-F238E27FC236}">
                <a16:creationId xmlns:a16="http://schemas.microsoft.com/office/drawing/2014/main" id="{68790D67-1B01-40D6-8A4D-FBCB6A842F10}"/>
              </a:ext>
            </a:extLst>
          </p:cNvPr>
          <p:cNvSpPr txBox="1">
            <a:spLocks noChangeArrowheads="1"/>
          </p:cNvSpPr>
          <p:nvPr/>
        </p:nvSpPr>
        <p:spPr bwMode="auto">
          <a:xfrm>
            <a:off x="2468046" y="91476"/>
            <a:ext cx="4642995" cy="615553"/>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a:spAutoFit/>
          </a:bodyPr>
          <a:lstStyle/>
          <a:p>
            <a:pPr algn="ctr">
              <a:defRPr/>
            </a:pPr>
            <a:r>
              <a:rPr lang="en-US" sz="3400" b="1" dirty="0">
                <a:latin typeface="Cambria" panose="02040503050406030204" pitchFamily="18" charset="0"/>
                <a:ea typeface="Cambria" panose="02040503050406030204" pitchFamily="18" charset="0"/>
                <a:cs typeface="Times New Roman" pitchFamily="18" charset="0"/>
              </a:rPr>
              <a:t>Geothermal Energy</a:t>
            </a:r>
          </a:p>
        </p:txBody>
      </p:sp>
      <p:sp>
        <p:nvSpPr>
          <p:cNvPr id="15" name="TextBox 14">
            <a:extLst>
              <a:ext uri="{FF2B5EF4-FFF2-40B4-BE49-F238E27FC236}">
                <a16:creationId xmlns:a16="http://schemas.microsoft.com/office/drawing/2014/main" id="{1DE3BE71-7C37-42D0-8ADE-D4ED67F1298A}"/>
              </a:ext>
            </a:extLst>
          </p:cNvPr>
          <p:cNvSpPr txBox="1"/>
          <p:nvPr/>
        </p:nvSpPr>
        <p:spPr>
          <a:xfrm>
            <a:off x="0" y="678562"/>
            <a:ext cx="4556760" cy="400110"/>
          </a:xfrm>
          <a:prstGeom prst="rect">
            <a:avLst/>
          </a:prstGeom>
          <a:noFill/>
          <a:ln>
            <a:noFill/>
          </a:ln>
        </p:spPr>
        <p:txBody>
          <a:bodyPr wrap="square" rtlCol="0">
            <a:spAutoFit/>
          </a:bodyPr>
          <a:lstStyle/>
          <a:p>
            <a:pPr algn="ctr"/>
            <a:r>
              <a:rPr lang="en-US" altLang="en-US" sz="2000" b="1" dirty="0">
                <a:solidFill>
                  <a:srgbClr val="FF0000"/>
                </a:solidFill>
                <a:latin typeface="Times New Roman" panose="02020603050405020304" pitchFamily="18" charset="0"/>
                <a:cs typeface="Times New Roman" panose="02020603050405020304" pitchFamily="18" charset="0"/>
              </a:rPr>
              <a:t>Classification of Geothermal Resources</a:t>
            </a:r>
          </a:p>
        </p:txBody>
      </p:sp>
      <p:sp>
        <p:nvSpPr>
          <p:cNvPr id="13" name="Rectangle 12">
            <a:extLst>
              <a:ext uri="{FF2B5EF4-FFF2-40B4-BE49-F238E27FC236}">
                <a16:creationId xmlns:a16="http://schemas.microsoft.com/office/drawing/2014/main" id="{9B75CB22-10A9-4FE1-B556-93E3DE4DAF74}"/>
              </a:ext>
            </a:extLst>
          </p:cNvPr>
          <p:cNvSpPr/>
          <p:nvPr/>
        </p:nvSpPr>
        <p:spPr>
          <a:xfrm>
            <a:off x="121920" y="1013515"/>
            <a:ext cx="8869680" cy="5107873"/>
          </a:xfrm>
          <a:prstGeom prst="rect">
            <a:avLst/>
          </a:prstGeom>
        </p:spPr>
        <p:txBody>
          <a:bodyPr wrap="square">
            <a:spAutoFit/>
          </a:bodyPr>
          <a:lstStyle/>
          <a:p>
            <a:pPr>
              <a:lnSpc>
                <a:spcPct val="150000"/>
              </a:lnSpc>
            </a:pPr>
            <a:r>
              <a:rPr lang="en-US" sz="2200" b="1" u="sng" dirty="0">
                <a:solidFill>
                  <a:srgbClr val="0000FF"/>
                </a:solidFill>
                <a:latin typeface="Cambria" panose="02040503050406030204" pitchFamily="18" charset="0"/>
                <a:ea typeface="Cambria" panose="02040503050406030204" pitchFamily="18" charset="0"/>
                <a:cs typeface="Helvetica" panose="020B0604020202020204" pitchFamily="34" charset="0"/>
              </a:rPr>
              <a:t>Geo-pressurized Fluids:</a:t>
            </a:r>
            <a:endParaRPr lang="en-US" sz="2200" b="1" dirty="0">
              <a:solidFill>
                <a:srgbClr val="0000FF"/>
              </a:solidFill>
              <a:latin typeface="Cambria" panose="02040503050406030204" pitchFamily="18" charset="0"/>
              <a:ea typeface="Cambria" panose="02040503050406030204" pitchFamily="18" charset="0"/>
              <a:cs typeface="Helvetica" panose="020B0604020202020204" pitchFamily="34" charset="0"/>
            </a:endParaRP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Geo-pressurized geothermal systems are hot water reservoir (aquifer) mixed with dissolved gases like methane that can reach 200</a:t>
            </a:r>
            <a:r>
              <a:rPr lang="en-US" sz="2200" b="1" baseline="30000" dirty="0">
                <a:latin typeface="Cambria" panose="02040503050406030204" pitchFamily="18" charset="0"/>
                <a:ea typeface="Cambria" panose="02040503050406030204" pitchFamily="18" charset="0"/>
                <a:cs typeface="Helvetica" panose="020B0604020202020204" pitchFamily="34" charset="0"/>
              </a:rPr>
              <a:t>O</a:t>
            </a:r>
            <a:r>
              <a:rPr lang="en-US" sz="2200" b="1" dirty="0">
                <a:latin typeface="Cambria" panose="02040503050406030204" pitchFamily="18" charset="0"/>
                <a:ea typeface="Cambria" panose="02040503050406030204" pitchFamily="18" charset="0"/>
                <a:cs typeface="Helvetica" panose="020B0604020202020204" pitchFamily="34" charset="0"/>
              </a:rPr>
              <a:t>C and are under huge pressure (50-100 MPa). </a:t>
            </a: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The depth ranges from 3-6 km and are normally located in sedimentary formations.</a:t>
            </a: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The resource can be exploited for their thermal energy, calorific energy of gasses and hydraulic energy due to high pressure.</a:t>
            </a:r>
          </a:p>
          <a:p>
            <a:pPr marL="285750" indent="-285750" algn="just">
              <a:lnSpc>
                <a:spcPct val="150000"/>
              </a:lnSpc>
              <a:buFont typeface="Arial" panose="020B0604020202020204" pitchFamily="34" charset="0"/>
              <a:buChar char="•"/>
            </a:pPr>
            <a:r>
              <a:rPr lang="en-US" sz="2200" b="1" dirty="0">
                <a:latin typeface="Cambria" panose="02040503050406030204" pitchFamily="18" charset="0"/>
                <a:ea typeface="Cambria" panose="02040503050406030204" pitchFamily="18" charset="0"/>
                <a:cs typeface="Helvetica" panose="020B0604020202020204" pitchFamily="34" charset="0"/>
              </a:rPr>
              <a:t>The price of electricity generated by geo-pressurized fluids is not competitive when compared with conventional resources.</a:t>
            </a:r>
          </a:p>
        </p:txBody>
      </p:sp>
    </p:spTree>
    <p:extLst>
      <p:ext uri="{BB962C8B-B14F-4D97-AF65-F5344CB8AC3E}">
        <p14:creationId xmlns:p14="http://schemas.microsoft.com/office/powerpoint/2010/main" val="105593767"/>
      </p:ext>
    </p:extLst>
  </p:cSld>
  <p:clrMapOvr>
    <a:masterClrMapping/>
  </p:clrMapOvr>
</p:sld>
</file>

<file path=ppt/theme/theme1.xml><?xml version="1.0" encoding="utf-8"?>
<a:theme xmlns:a="http://schemas.openxmlformats.org/drawingml/2006/main" name="プレゼンテーション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2297F498EB245499A1DFA474812FB42" ma:contentTypeVersion="3" ma:contentTypeDescription="Create a new document." ma:contentTypeScope="" ma:versionID="f575780ff61c2323a0e2a170f91b0589">
  <xsd:schema xmlns:xsd="http://www.w3.org/2001/XMLSchema" xmlns:xs="http://www.w3.org/2001/XMLSchema" xmlns:p="http://schemas.microsoft.com/office/2006/metadata/properties" xmlns:ns2="b6fac83a-e0fc-477a-850b-0a694cb394ef" targetNamespace="http://schemas.microsoft.com/office/2006/metadata/properties" ma:root="true" ma:fieldsID="959eae6bfd5d2feef4522d0f11b803c8" ns2:_="">
    <xsd:import namespace="b6fac83a-e0fc-477a-850b-0a694cb394ef"/>
    <xsd:element name="properties">
      <xsd:complexType>
        <xsd:sequence>
          <xsd:element name="documentManagement">
            <xsd:complexType>
              <xsd:all>
                <xsd:element ref="ns2:MediaServiceMetadata" minOccurs="0"/>
                <xsd:element ref="ns2:MediaServiceFastMetadata"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6fac83a-e0fc-477a-850b-0a694cb394e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B94C675-3006-4E72-96AD-D8BC0CA4C8F9}"/>
</file>

<file path=customXml/itemProps2.xml><?xml version="1.0" encoding="utf-8"?>
<ds:datastoreItem xmlns:ds="http://schemas.openxmlformats.org/officeDocument/2006/customXml" ds:itemID="{E6FCE7DE-EE0F-4F63-B9B5-729A4255E5B4}"/>
</file>

<file path=customXml/itemProps3.xml><?xml version="1.0" encoding="utf-8"?>
<ds:datastoreItem xmlns:ds="http://schemas.openxmlformats.org/officeDocument/2006/customXml" ds:itemID="{BC856CBB-BD01-4446-B4B3-47D9439474DA}"/>
</file>

<file path=docProps/app.xml><?xml version="1.0" encoding="utf-8"?>
<Properties xmlns="http://schemas.openxmlformats.org/officeDocument/2006/extended-properties" xmlns:vt="http://schemas.openxmlformats.org/officeDocument/2006/docPropsVTypes">
  <TotalTime>178</TotalTime>
  <Words>1352</Words>
  <Application>Microsoft Office PowerPoint</Application>
  <PresentationFormat>On-screen Show (4:3)</PresentationFormat>
  <Paragraphs>182</Paragraphs>
  <Slides>24</Slides>
  <Notes>23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Cambria</vt:lpstr>
      <vt:lpstr>Helvetica</vt:lpstr>
      <vt:lpstr>Times New Roman</vt:lpstr>
      <vt:lpstr>Wingdings</vt:lpstr>
      <vt:lpstr>プレゼンテーション1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Geothermal Energy</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Md. Rifat Hazari</dc:creator>
  <cp:lastModifiedBy>S M Imrat Rahman</cp:lastModifiedBy>
  <cp:revision>28</cp:revision>
  <dcterms:created xsi:type="dcterms:W3CDTF">2020-05-30T16:30:35Z</dcterms:created>
  <dcterms:modified xsi:type="dcterms:W3CDTF">2020-12-07T06:23:50Z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0x010100D2297F498EB245499A1DFA474812FB42</vt:lpwstr>
  </property>
</Properties>
</file>